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71" r:id="rId3"/>
    <p:sldId id="272" r:id="rId4"/>
    <p:sldId id="28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283" r:id="rId17"/>
    <p:sldId id="302" r:id="rId18"/>
    <p:sldId id="273" r:id="rId19"/>
    <p:sldId id="267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7" r:id="rId33"/>
    <p:sldId id="324" r:id="rId34"/>
    <p:sldId id="260" r:id="rId35"/>
    <p:sldId id="284" r:id="rId36"/>
    <p:sldId id="275" r:id="rId37"/>
    <p:sldId id="301" r:id="rId38"/>
    <p:sldId id="276" r:id="rId39"/>
    <p:sldId id="281" r:id="rId40"/>
    <p:sldId id="277" r:id="rId41"/>
    <p:sldId id="278" r:id="rId42"/>
    <p:sldId id="279" r:id="rId43"/>
    <p:sldId id="280" r:id="rId44"/>
    <p:sldId id="321" r:id="rId45"/>
    <p:sldId id="316" r:id="rId46"/>
    <p:sldId id="318" r:id="rId47"/>
    <p:sldId id="319" r:id="rId48"/>
    <p:sldId id="32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95" autoAdjust="0"/>
  </p:normalViewPr>
  <p:slideViewPr>
    <p:cSldViewPr snapToGrid="0" showGuides="1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473A3-9CE8-4322-97A2-B2A3993C2420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8D984-B91C-477A-B52D-89231433B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17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“generation units” that are used for computing the capsule’s contribution to the transformed image.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D984-B91C-477A-B52D-89231433BC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8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1560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0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7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455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0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81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5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5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25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92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124AEC6-3AE4-4452-A342-E25F4993C19D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327AD23-6900-4837-9659-006020F565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253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41.wmf"/><Relationship Id="rId18" Type="http://schemas.openxmlformats.org/officeDocument/2006/relationships/image" Target="../media/image48.png"/><Relationship Id="rId3" Type="http://schemas.openxmlformats.org/officeDocument/2006/relationships/image" Target="../media/image43.png"/><Relationship Id="rId21" Type="http://schemas.openxmlformats.org/officeDocument/2006/relationships/image" Target="../media/image42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5.png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4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9.wmf"/><Relationship Id="rId1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4111" y="1763146"/>
            <a:ext cx="8361229" cy="2098226"/>
          </a:xfrm>
        </p:spPr>
        <p:txBody>
          <a:bodyPr/>
          <a:lstStyle/>
          <a:p>
            <a:r>
              <a:rPr lang="en-US" altLang="zh-CN" dirty="0" err="1" smtClean="0"/>
              <a:t>C</a:t>
            </a:r>
            <a:r>
              <a:rPr lang="en-US" altLang="zh-CN" cap="none" dirty="0" err="1" smtClean="0"/>
              <a:t>aps</a:t>
            </a:r>
            <a:r>
              <a:rPr lang="en-US" altLang="zh-CN" dirty="0" err="1" smtClean="0"/>
              <a:t>n</a:t>
            </a:r>
            <a:r>
              <a:rPr lang="en-US" altLang="zh-CN" cap="none" dirty="0" err="1" smtClean="0"/>
              <a:t>et</a:t>
            </a:r>
            <a:endParaRPr lang="zh-CN" altLang="en-US" cap="none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31660" y="4914641"/>
            <a:ext cx="9128164" cy="1086237"/>
          </a:xfrm>
        </p:spPr>
        <p:txBody>
          <a:bodyPr>
            <a:noAutofit/>
          </a:bodyPr>
          <a:lstStyle/>
          <a:p>
            <a:pPr algn="just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Sabour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Frosst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Hinton G E.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 Between Capsules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[C]//Advances in Neural Information Processing Systems. 2017: 3857-3867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Hinton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E,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Wang S D.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auto-encoders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[C]//International Conference on Artificial Neural Networks. Springer Berlin Heidelberg, 2011: 44-51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13866" y="4268310"/>
            <a:ext cx="275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侍璐琳</a:t>
            </a:r>
            <a:endParaRPr lang="en-US" altLang="zh-CN" dirty="0" smtClean="0"/>
          </a:p>
          <a:p>
            <a:r>
              <a:rPr lang="en-US" altLang="zh-CN" dirty="0" smtClean="0"/>
              <a:t>2017.11.30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2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685800"/>
            <a:ext cx="9488671" cy="53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685800"/>
            <a:ext cx="9531031" cy="53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4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685800"/>
            <a:ext cx="9494314" cy="53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1"/>
            <a:ext cx="9505258" cy="53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685799"/>
            <a:ext cx="9472243" cy="53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799"/>
            <a:ext cx="9474411" cy="53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en-US" altLang="zh-CN"/>
              <a:t>capsule</a:t>
            </a:r>
            <a:r>
              <a:rPr lang="zh-CN" altLang="en-US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545996"/>
            <a:ext cx="9601200" cy="489251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Hinton </a:t>
            </a:r>
            <a:r>
              <a:rPr lang="zh-CN" altLang="en-US" dirty="0"/>
              <a:t>假设 </a:t>
            </a:r>
            <a:r>
              <a:rPr lang="en-US" altLang="zh-CN" b="1" dirty="0"/>
              <a:t>Capsule </a:t>
            </a:r>
            <a:r>
              <a:rPr lang="zh-CN" altLang="en-US" b="1" dirty="0"/>
              <a:t>输出的是 </a:t>
            </a:r>
            <a:r>
              <a:rPr lang="en-US" altLang="zh-CN" b="1" dirty="0"/>
              <a:t>instantiation parameters </a:t>
            </a:r>
            <a:r>
              <a:rPr lang="zh-CN" altLang="en-US" dirty="0"/>
              <a:t>（实例参数） ，这是一个高维向量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其模长代表某个实体（某个物体，或者其一部分）出现的概</a:t>
            </a:r>
            <a:r>
              <a:rPr lang="zh-CN" altLang="en-US" dirty="0" smtClean="0"/>
              <a:t>率；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其方向</a:t>
            </a:r>
            <a:r>
              <a:rPr lang="en-US" altLang="zh-CN" dirty="0"/>
              <a:t>/</a:t>
            </a:r>
            <a:r>
              <a:rPr lang="zh-CN" altLang="en-US" dirty="0"/>
              <a:t>位置代表实体的一般姿态 </a:t>
            </a:r>
            <a:r>
              <a:rPr lang="en-US" altLang="zh-CN" dirty="0"/>
              <a:t>(generalized pose)</a:t>
            </a:r>
            <a:r>
              <a:rPr lang="zh-CN" altLang="en-US" dirty="0"/>
              <a:t>，包括位置，方向，尺寸，速度，颜色等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altLang="zh-CN" dirty="0"/>
              <a:t>Capsule </a:t>
            </a:r>
            <a:r>
              <a:rPr lang="zh-CN" altLang="en-US" dirty="0"/>
              <a:t>的核心观念是，用一组神经元而不是一</a:t>
            </a:r>
            <a:r>
              <a:rPr lang="zh-CN" altLang="en-US" dirty="0" smtClean="0"/>
              <a:t>个，来</a:t>
            </a:r>
            <a:r>
              <a:rPr lang="zh-CN" altLang="en-US" dirty="0"/>
              <a:t>代表一个实</a:t>
            </a:r>
            <a:r>
              <a:rPr lang="zh-CN" altLang="en-US" dirty="0" smtClean="0"/>
              <a:t>体，且</a:t>
            </a:r>
            <a:r>
              <a:rPr lang="zh-CN" altLang="en-US" dirty="0"/>
              <a:t>仅代表一个实体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把关注同一个类别或者同一个属性的神经元打包集合在一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起，好像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capsule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一样。即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每层的神经元被分成很多组，形成不同的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Capsule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然</a:t>
            </a:r>
            <a:r>
              <a:rPr lang="zh-CN" altLang="en-US" dirty="0"/>
              <a:t>后通过对底层的 </a:t>
            </a:r>
            <a:r>
              <a:rPr lang="en-US" altLang="zh-CN" dirty="0"/>
              <a:t>Capsule </a:t>
            </a:r>
            <a:r>
              <a:rPr lang="zh-CN" altLang="en-US" dirty="0"/>
              <a:t>做 </a:t>
            </a:r>
            <a:r>
              <a:rPr lang="en-US" altLang="zh-CN" dirty="0"/>
              <a:t>coincidence filtering </a:t>
            </a:r>
            <a:r>
              <a:rPr lang="en-US" altLang="zh-CN" dirty="0" smtClean="0"/>
              <a:t>,</a:t>
            </a:r>
            <a:r>
              <a:rPr lang="zh-CN" altLang="en-US" dirty="0" smtClean="0"/>
              <a:t>决</a:t>
            </a:r>
            <a:r>
              <a:rPr lang="zh-CN" altLang="en-US" dirty="0"/>
              <a:t>定激活哪些高层的</a:t>
            </a:r>
            <a:r>
              <a:rPr lang="en-US" altLang="zh-CN" dirty="0"/>
              <a:t>Capsule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Hinton</a:t>
            </a:r>
            <a:r>
              <a:rPr lang="zh-CN" altLang="en-US" dirty="0"/>
              <a:t>举了一个例子：</a:t>
            </a:r>
          </a:p>
          <a:p>
            <a:pPr marL="0" indent="0">
              <a:buNone/>
            </a:pPr>
            <a:r>
              <a:rPr lang="zh-CN" altLang="en-US" dirty="0" smtClean="0"/>
              <a:t>比</a:t>
            </a:r>
            <a:r>
              <a:rPr lang="zh-CN" altLang="en-US" dirty="0"/>
              <a:t>如你在街上听到有人谈论</a:t>
            </a:r>
            <a:r>
              <a:rPr lang="en-US" altLang="zh-CN" dirty="0"/>
              <a:t>11</a:t>
            </a:r>
            <a:r>
              <a:rPr lang="zh-CN" altLang="en-US" dirty="0"/>
              <a:t>号的纽约时报，你一开始可能并不在意；但是如果你沿路听到</a:t>
            </a:r>
            <a:r>
              <a:rPr lang="en-US" altLang="zh-CN" dirty="0"/>
              <a:t>4</a:t>
            </a:r>
            <a:r>
              <a:rPr lang="zh-CN" altLang="en-US" dirty="0"/>
              <a:t>个或者</a:t>
            </a:r>
            <a:r>
              <a:rPr lang="en-US" altLang="zh-CN" dirty="0"/>
              <a:t>5</a:t>
            </a:r>
            <a:r>
              <a:rPr lang="zh-CN" altLang="en-US" dirty="0"/>
              <a:t>个不同的人在谈论</a:t>
            </a:r>
            <a:r>
              <a:rPr lang="en-US" altLang="zh-CN" dirty="0"/>
              <a:t>11</a:t>
            </a:r>
            <a:r>
              <a:rPr lang="zh-CN" altLang="en-US" dirty="0"/>
              <a:t>号的纽约时报，你可能就立即意识到一定有什么不平常的事情发生</a:t>
            </a:r>
            <a:r>
              <a:rPr lang="zh-CN" altLang="en-US" dirty="0" smtClean="0"/>
              <a:t>了。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我</a:t>
            </a:r>
            <a:r>
              <a:rPr lang="zh-CN" altLang="en-US" dirty="0"/>
              <a:t>们</a:t>
            </a:r>
            <a:r>
              <a:rPr lang="zh-CN" altLang="en-US" dirty="0" smtClean="0"/>
              <a:t>的语</a:t>
            </a:r>
            <a:r>
              <a:rPr lang="zh-CN" altLang="en-US" dirty="0"/>
              <a:t>句就像高维空间中向量，一组相近语句的出现，自然条件下概率很小，我们会很本能</a:t>
            </a:r>
            <a:r>
              <a:rPr lang="zh-CN" altLang="en-US" dirty="0" smtClean="0"/>
              <a:t>地筛选出</a:t>
            </a:r>
            <a:r>
              <a:rPr lang="zh-CN" altLang="en-US" dirty="0"/>
              <a:t>这种巧合。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47346" y="6493244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Sabour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Frosst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Hinton G E. Dynamic Routing Between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Capsules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7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outing"/>
          <p:cNvPicPr>
            <a:picLocks noChangeAspect="1"/>
          </p:cNvPicPr>
          <p:nvPr/>
        </p:nvPicPr>
        <p:blipFill rotWithShape="1">
          <a:blip r:embed="rId2"/>
          <a:srcRect r="23553"/>
          <a:stretch/>
        </p:blipFill>
        <p:spPr>
          <a:xfrm>
            <a:off x="946555" y="1665086"/>
            <a:ext cx="3898822" cy="2924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899" y="501162"/>
            <a:ext cx="10093569" cy="1485900"/>
          </a:xfrm>
        </p:spPr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Capsule </a:t>
            </a:r>
            <a:r>
              <a:rPr lang="zh-CN" altLang="en-US" dirty="0"/>
              <a:t>层级结构</a:t>
            </a:r>
            <a:r>
              <a:rPr lang="zh-CN" altLang="en-US" dirty="0" smtClean="0"/>
              <a:t>图和传统</a:t>
            </a:r>
            <a:r>
              <a:rPr lang="en-US" altLang="zh-CN" dirty="0" smtClean="0"/>
              <a:t>NN</a:t>
            </a:r>
            <a:r>
              <a:rPr lang="zh-CN" altLang="en-US" dirty="0" smtClean="0"/>
              <a:t>对比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12" y="4704420"/>
            <a:ext cx="3225314" cy="1834984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40658" y="1987061"/>
            <a:ext cx="7069090" cy="392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7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</a:t>
            </a:r>
            <a:r>
              <a:rPr lang="en-US" altLang="zh-CN" b="1" dirty="0"/>
              <a:t>Dynamic Routing </a:t>
            </a:r>
            <a:r>
              <a:rPr lang="zh-CN" altLang="en-US" b="1" dirty="0"/>
              <a:t>算法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71600" y="1511711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capsule</a:t>
            </a:r>
            <a:r>
              <a:rPr lang="zh-CN" altLang="en-US" dirty="0"/>
              <a:t>包括两类参数：   ，</a:t>
            </a:r>
          </a:p>
          <a:p>
            <a:r>
              <a:rPr lang="zh-CN" altLang="en-US" dirty="0"/>
              <a:t>这些参数如何学习</a:t>
            </a:r>
            <a:r>
              <a:rPr lang="en-US" altLang="zh-CN" dirty="0"/>
              <a:t>/</a:t>
            </a:r>
            <a:r>
              <a:rPr lang="zh-CN" altLang="en-US" dirty="0"/>
              <a:t>更新？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zh-CN" altLang="en-US" dirty="0"/>
              <a:t>     ：</a:t>
            </a:r>
            <a:r>
              <a:rPr lang="en-US" altLang="zh-CN" dirty="0"/>
              <a:t>BP</a:t>
            </a:r>
            <a:r>
              <a:rPr lang="zh-CN" altLang="en-US" dirty="0"/>
              <a:t>算法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zh-CN" altLang="en-US" dirty="0"/>
              <a:t>     ：</a:t>
            </a:r>
            <a:r>
              <a:rPr lang="en-US" altLang="zh-CN" dirty="0"/>
              <a:t>routing-by-agreement</a:t>
            </a:r>
            <a:r>
              <a:rPr lang="zh-CN" altLang="en-US" dirty="0"/>
              <a:t>原</a:t>
            </a:r>
            <a:r>
              <a:rPr lang="zh-CN" altLang="en-US" dirty="0" smtClean="0"/>
              <a:t>则</a:t>
            </a:r>
            <a:endParaRPr lang="zh-CN" altLang="en-US" dirty="0"/>
          </a:p>
        </p:txBody>
      </p:sp>
      <p:graphicFrame>
        <p:nvGraphicFramePr>
          <p:cNvPr id="5" name="对象 73"/>
          <p:cNvGraphicFramePr/>
          <p:nvPr>
            <p:extLst>
              <p:ext uri="{D42A27DB-BD31-4B8C-83A1-F6EECF244321}">
                <p14:modId xmlns:p14="http://schemas.microsoft.com/office/powerpoint/2010/main" val="2259071098"/>
              </p:ext>
            </p:extLst>
          </p:nvPr>
        </p:nvGraphicFramePr>
        <p:xfrm>
          <a:off x="4289474" y="1493631"/>
          <a:ext cx="51498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r:id="rId3" imgW="228600" imgH="241300" progId="Equation.KSEE3">
                  <p:embed/>
                </p:oleObj>
              </mc:Choice>
              <mc:Fallback>
                <p:oleObj r:id="rId3" imgW="228600" imgH="241300" progId="Equation.KSEE3">
                  <p:embed/>
                  <p:pic>
                    <p:nvPicPr>
                      <p:cNvPr id="12363" name="对象 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9474" y="1493631"/>
                        <a:ext cx="51498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73"/>
          <p:cNvGraphicFramePr/>
          <p:nvPr>
            <p:extLst>
              <p:ext uri="{D42A27DB-BD31-4B8C-83A1-F6EECF244321}">
                <p14:modId xmlns:p14="http://schemas.microsoft.com/office/powerpoint/2010/main" val="652476484"/>
              </p:ext>
            </p:extLst>
          </p:nvPr>
        </p:nvGraphicFramePr>
        <p:xfrm>
          <a:off x="2302412" y="2305600"/>
          <a:ext cx="51498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r:id="rId3" imgW="228600" imgH="241300" progId="Equation.KSEE3">
                  <p:embed/>
                </p:oleObj>
              </mc:Choice>
              <mc:Fallback>
                <p:oleObj r:id="rId3" imgW="228600" imgH="241300" progId="Equation.KSEE3">
                  <p:embed/>
                  <p:pic>
                    <p:nvPicPr>
                      <p:cNvPr id="12363" name="对象 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2412" y="2305600"/>
                        <a:ext cx="51498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75"/>
          <p:cNvGraphicFramePr/>
          <p:nvPr>
            <p:extLst>
              <p:ext uri="{D42A27DB-BD31-4B8C-83A1-F6EECF244321}">
                <p14:modId xmlns:p14="http://schemas.microsoft.com/office/powerpoint/2010/main" val="4133646717"/>
              </p:ext>
            </p:extLst>
          </p:nvPr>
        </p:nvGraphicFramePr>
        <p:xfrm>
          <a:off x="4914754" y="1493631"/>
          <a:ext cx="64579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r:id="rId5" imgW="342900" imgH="241300" progId="Equation.KSEE3">
                  <p:embed/>
                </p:oleObj>
              </mc:Choice>
              <mc:Fallback>
                <p:oleObj r:id="rId5" imgW="342900" imgH="241300" progId="Equation.KSEE3">
                  <p:embed/>
                  <p:pic>
                    <p:nvPicPr>
                      <p:cNvPr id="12364" name="对象 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4754" y="1493631"/>
                        <a:ext cx="645795" cy="42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5"/>
          <p:cNvGraphicFramePr/>
          <p:nvPr>
            <p:extLst>
              <p:ext uri="{D42A27DB-BD31-4B8C-83A1-F6EECF244321}">
                <p14:modId xmlns:p14="http://schemas.microsoft.com/office/powerpoint/2010/main" val="92442122"/>
              </p:ext>
            </p:extLst>
          </p:nvPr>
        </p:nvGraphicFramePr>
        <p:xfrm>
          <a:off x="2171602" y="2765340"/>
          <a:ext cx="64579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r:id="rId5" imgW="342900" imgH="241300" progId="Equation.KSEE3">
                  <p:embed/>
                </p:oleObj>
              </mc:Choice>
              <mc:Fallback>
                <p:oleObj r:id="rId5" imgW="342900" imgH="241300" progId="Equation.KSEE3">
                  <p:embed/>
                  <p:pic>
                    <p:nvPicPr>
                      <p:cNvPr id="12364" name="对象 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1602" y="2765340"/>
                        <a:ext cx="645795" cy="42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596" y="3318048"/>
            <a:ext cx="7696835" cy="220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10" y="2050627"/>
            <a:ext cx="2203057" cy="969686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1485900" y="572057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对于所有在 </a:t>
            </a:r>
            <a:r>
              <a:rPr lang="en-US" altLang="zh-CN" dirty="0" smtClean="0"/>
              <a:t>l </a:t>
            </a:r>
            <a:r>
              <a:rPr lang="zh-CN" altLang="en-US" dirty="0" smtClean="0"/>
              <a:t>层的 </a:t>
            </a:r>
            <a:r>
              <a:rPr lang="en-US" altLang="zh-CN" dirty="0" smtClean="0"/>
              <a:t>Capsule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和在 </a:t>
            </a:r>
            <a:r>
              <a:rPr lang="en-US" altLang="zh-CN" dirty="0" smtClean="0"/>
              <a:t>l+1 </a:t>
            </a:r>
            <a:r>
              <a:rPr lang="zh-CN" altLang="en-US" dirty="0" smtClean="0"/>
              <a:t>层的 </a:t>
            </a:r>
            <a:r>
              <a:rPr lang="en-US" altLang="zh-CN" dirty="0" smtClean="0"/>
              <a:t>Capsule j</a:t>
            </a:r>
            <a:r>
              <a:rPr lang="zh-CN" altLang="en-US" dirty="0" smtClean="0"/>
              <a:t>，先初始化 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</a:t>
            </a:r>
            <a:r>
              <a:rPr lang="zh-CN" altLang="en-US" dirty="0" smtClean="0"/>
              <a:t>等于零。然后迭代 </a:t>
            </a:r>
            <a:r>
              <a:rPr lang="en-US" altLang="zh-CN" dirty="0" smtClean="0"/>
              <a:t>r </a:t>
            </a:r>
            <a:r>
              <a:rPr lang="zh-CN" altLang="en-US" dirty="0" smtClean="0"/>
              <a:t>次，每次先由 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计算 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，然后在利用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 </a:t>
            </a: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j|i</a:t>
            </a:r>
            <a:r>
              <a:rPr lang="en-US" altLang="zh-CN" dirty="0" smtClean="0"/>
              <a:t> </a:t>
            </a:r>
            <a:r>
              <a:rPr lang="zh-CN" altLang="en-US" dirty="0" smtClean="0"/>
              <a:t>计算 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 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。利用计算出来的 </a:t>
            </a:r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j</a:t>
            </a:r>
            <a:r>
              <a:rPr lang="en-US" altLang="zh-CN" baseline="-25000" dirty="0" smtClean="0"/>
              <a:t> </a:t>
            </a:r>
            <a:r>
              <a:rPr lang="zh-CN" altLang="en-US" dirty="0" smtClean="0"/>
              <a:t>更新 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</a:t>
            </a:r>
            <a:r>
              <a:rPr lang="zh-CN" altLang="en-US" dirty="0" smtClean="0"/>
              <a:t>以进入下一个迭代循环更新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ij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2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三、</a:t>
            </a:r>
            <a:r>
              <a:rPr lang="en-US" altLang="zh-CN" b="1" dirty="0" smtClean="0"/>
              <a:t>Dynamic </a:t>
            </a:r>
            <a:r>
              <a:rPr lang="en-US" altLang="zh-CN" b="1" dirty="0"/>
              <a:t>Routing </a:t>
            </a:r>
            <a:r>
              <a:rPr lang="zh-CN" altLang="en-US" b="1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在 </a:t>
            </a:r>
            <a:r>
              <a:rPr lang="en-US" altLang="zh-CN" sz="1800" dirty="0"/>
              <a:t>Capsule </a:t>
            </a:r>
            <a:r>
              <a:rPr lang="zh-CN" altLang="en-US" sz="1800" dirty="0"/>
              <a:t>中加入 </a:t>
            </a:r>
            <a:r>
              <a:rPr lang="en-US" altLang="zh-CN" sz="1800" dirty="0"/>
              <a:t>Routing </a:t>
            </a:r>
            <a:r>
              <a:rPr lang="zh-CN" altLang="en-US" sz="1800" dirty="0"/>
              <a:t>机制可以找到一组系数 </a:t>
            </a:r>
            <a:r>
              <a:rPr lang="en-US" altLang="zh-CN" sz="1800" dirty="0" err="1" smtClean="0"/>
              <a:t>c</a:t>
            </a:r>
            <a:r>
              <a:rPr lang="en-US" altLang="zh-CN" sz="1800" baseline="-25000" dirty="0" err="1" smtClean="0"/>
              <a:t>ij</a:t>
            </a:r>
            <a:r>
              <a:rPr lang="zh-CN" altLang="en-US" sz="1800" dirty="0"/>
              <a:t>，它们能令预测向量 </a:t>
            </a:r>
            <a:r>
              <a:rPr lang="en-US" altLang="zh-CN" sz="1800" dirty="0" err="1" smtClean="0"/>
              <a:t>u</a:t>
            </a:r>
            <a:r>
              <a:rPr lang="en-US" altLang="zh-CN" sz="1800" baseline="-25000" dirty="0" err="1" smtClean="0"/>
              <a:t>j|i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最</a:t>
            </a:r>
            <a:r>
              <a:rPr lang="zh-CN" altLang="en-US" sz="1800" dirty="0"/>
              <a:t>符合输出向量 </a:t>
            </a:r>
            <a:r>
              <a:rPr lang="en-US" altLang="zh-CN" sz="1800" dirty="0" err="1" smtClean="0"/>
              <a:t>v</a:t>
            </a:r>
            <a:r>
              <a:rPr lang="en-US" altLang="zh-CN" sz="1800" baseline="-25000" dirty="0" err="1" smtClean="0"/>
              <a:t>j</a:t>
            </a:r>
            <a:r>
              <a:rPr lang="zh-CN" altLang="en-US" sz="1800" dirty="0"/>
              <a:t>，即最符合输出的输入向量，这样我们就找到了最好的路径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endParaRPr lang="zh-CN" altLang="en-US" sz="1800" dirty="0"/>
          </a:p>
        </p:txBody>
      </p:sp>
      <p:pic>
        <p:nvPicPr>
          <p:cNvPr id="5" name="图片 4" descr="routing"/>
          <p:cNvPicPr>
            <a:picLocks noChangeAspect="1"/>
          </p:cNvPicPr>
          <p:nvPr/>
        </p:nvPicPr>
        <p:blipFill rotWithShape="1">
          <a:blip r:embed="rId2"/>
          <a:srcRect t="5032"/>
          <a:stretch/>
        </p:blipFill>
        <p:spPr>
          <a:xfrm>
            <a:off x="1941923" y="2089500"/>
            <a:ext cx="8668437" cy="47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Capsule</a:t>
            </a:r>
            <a:r>
              <a:rPr lang="zh-CN" altLang="en-US" dirty="0" smtClean="0"/>
              <a:t>的概念及提出的背景</a:t>
            </a:r>
          </a:p>
          <a:p>
            <a:r>
              <a:rPr lang="en-US" altLang="zh-CN" dirty="0" smtClean="0"/>
              <a:t>Capsule</a:t>
            </a:r>
            <a:r>
              <a:rPr lang="zh-CN" altLang="en-US" dirty="0" smtClean="0"/>
              <a:t>模型与传统神经元的比较</a:t>
            </a:r>
          </a:p>
          <a:p>
            <a:r>
              <a:rPr lang="en-US" altLang="zh-CN" dirty="0"/>
              <a:t>Capsule </a:t>
            </a:r>
            <a:r>
              <a:rPr lang="zh-CN" altLang="en-US" dirty="0"/>
              <a:t>层级结构</a:t>
            </a:r>
            <a:r>
              <a:rPr lang="zh-CN" altLang="en-US" dirty="0" smtClean="0"/>
              <a:t>图及参数更新方法</a:t>
            </a:r>
            <a:endParaRPr lang="en-US" altLang="zh-CN" dirty="0" smtClean="0"/>
          </a:p>
          <a:p>
            <a:r>
              <a:rPr lang="en-US" altLang="zh-CN" dirty="0" err="1" smtClean="0"/>
              <a:t>CapsNet</a:t>
            </a:r>
            <a:r>
              <a:rPr lang="zh-CN" altLang="en-US" dirty="0" smtClean="0"/>
              <a:t>网络架构</a:t>
            </a:r>
          </a:p>
          <a:p>
            <a:r>
              <a:rPr lang="zh-CN" altLang="en-US" dirty="0" smtClean="0"/>
              <a:t>实验结果及部分代码解读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8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685800"/>
            <a:ext cx="9512387" cy="53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486900" cy="53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90563"/>
            <a:ext cx="9478383" cy="53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501187" cy="5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685800"/>
            <a:ext cx="9503023" cy="53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483380" cy="5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685800"/>
            <a:ext cx="9488471" cy="53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685800"/>
            <a:ext cx="9495588" cy="53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799"/>
            <a:ext cx="9478078" cy="53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517039" cy="53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Capsule</a:t>
            </a:r>
            <a:r>
              <a:rPr lang="zh-CN" altLang="en-US" dirty="0"/>
              <a:t>概念提出的背景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05" y="1758950"/>
            <a:ext cx="3619500" cy="2176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90" y="4144843"/>
            <a:ext cx="3422015" cy="2097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386" r="11705"/>
          <a:stretch/>
        </p:blipFill>
        <p:spPr>
          <a:xfrm>
            <a:off x="1424353" y="1758950"/>
            <a:ext cx="6365631" cy="4152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53954" y="2583537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687670" y="4824214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Capsule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0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685801"/>
            <a:ext cx="9478618" cy="53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486900" cy="5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三、</a:t>
            </a:r>
            <a:r>
              <a:rPr lang="en-US" altLang="zh-CN" b="1" dirty="0" smtClean="0"/>
              <a:t>Dynamic </a:t>
            </a:r>
            <a:r>
              <a:rPr lang="en-US" altLang="zh-CN" b="1" dirty="0"/>
              <a:t>Routing </a:t>
            </a:r>
            <a:r>
              <a:rPr lang="zh-CN" altLang="en-US" b="1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在 </a:t>
            </a:r>
            <a:r>
              <a:rPr lang="en-US" altLang="zh-CN" sz="1800" dirty="0"/>
              <a:t>Capsule </a:t>
            </a:r>
            <a:r>
              <a:rPr lang="zh-CN" altLang="en-US" sz="1800" dirty="0"/>
              <a:t>中加入 </a:t>
            </a:r>
            <a:r>
              <a:rPr lang="en-US" altLang="zh-CN" sz="1800" dirty="0"/>
              <a:t>Routing </a:t>
            </a:r>
            <a:r>
              <a:rPr lang="zh-CN" altLang="en-US" sz="1800" dirty="0"/>
              <a:t>机制可以找到一组系数 </a:t>
            </a:r>
            <a:r>
              <a:rPr lang="en-US" altLang="zh-CN" sz="1800" dirty="0" err="1" smtClean="0"/>
              <a:t>c</a:t>
            </a:r>
            <a:r>
              <a:rPr lang="en-US" altLang="zh-CN" sz="1800" baseline="-25000" dirty="0" err="1" smtClean="0"/>
              <a:t>ij</a:t>
            </a:r>
            <a:r>
              <a:rPr lang="zh-CN" altLang="en-US" sz="1800" dirty="0"/>
              <a:t>，它们能令预测向量 </a:t>
            </a:r>
            <a:r>
              <a:rPr lang="en-US" altLang="zh-CN" sz="1800" dirty="0" err="1" smtClean="0"/>
              <a:t>u</a:t>
            </a:r>
            <a:r>
              <a:rPr lang="en-US" altLang="zh-CN" sz="1800" baseline="-25000" dirty="0" err="1" smtClean="0"/>
              <a:t>j|i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最</a:t>
            </a:r>
            <a:r>
              <a:rPr lang="zh-CN" altLang="en-US" sz="1800" dirty="0"/>
              <a:t>符合输出向量 </a:t>
            </a:r>
            <a:r>
              <a:rPr lang="en-US" altLang="zh-CN" sz="1800" dirty="0" err="1" smtClean="0"/>
              <a:t>v</a:t>
            </a:r>
            <a:r>
              <a:rPr lang="en-US" altLang="zh-CN" sz="1800" baseline="-25000" dirty="0" err="1" smtClean="0"/>
              <a:t>j</a:t>
            </a:r>
            <a:r>
              <a:rPr lang="zh-CN" altLang="en-US" sz="1800" dirty="0"/>
              <a:t>，即最符合输出的输入向量，这样我们就找到了最好的路径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endParaRPr lang="zh-CN" altLang="en-US" sz="1800" dirty="0"/>
          </a:p>
        </p:txBody>
      </p:sp>
      <p:pic>
        <p:nvPicPr>
          <p:cNvPr id="5" name="图片 4" descr="routing"/>
          <p:cNvPicPr>
            <a:picLocks noChangeAspect="1"/>
          </p:cNvPicPr>
          <p:nvPr/>
        </p:nvPicPr>
        <p:blipFill rotWithShape="1">
          <a:blip r:embed="rId2"/>
          <a:srcRect t="5032"/>
          <a:stretch/>
        </p:blipFill>
        <p:spPr>
          <a:xfrm>
            <a:off x="1941923" y="2089500"/>
            <a:ext cx="8668437" cy="47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三、损失函数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耦合系数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</a:t>
            </a:r>
            <a:r>
              <a:rPr lang="zh-CN" altLang="en-US" dirty="0"/>
              <a:t>是通过一致性 </a:t>
            </a:r>
            <a:r>
              <a:rPr lang="en-US" altLang="zh-CN" dirty="0"/>
              <a:t>Routing </a:t>
            </a:r>
            <a:r>
              <a:rPr lang="zh-CN" altLang="en-US" dirty="0"/>
              <a:t>进行更新的</a:t>
            </a:r>
            <a:r>
              <a:rPr lang="zh-CN" altLang="en-US" dirty="0" smtClean="0"/>
              <a:t>，并</a:t>
            </a:r>
            <a:r>
              <a:rPr lang="zh-CN" altLang="en-US" dirty="0"/>
              <a:t>不需要根据损失函数更新，但整个网络其它的卷积参数和 </a:t>
            </a:r>
            <a:r>
              <a:rPr lang="en-US" altLang="zh-CN" dirty="0"/>
              <a:t>Capsule </a:t>
            </a:r>
            <a:r>
              <a:rPr lang="zh-CN" altLang="en-US" dirty="0"/>
              <a:t>内的 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</a:t>
            </a:r>
            <a:r>
              <a:rPr lang="zh-CN" altLang="en-US" dirty="0" smtClean="0"/>
              <a:t>需</a:t>
            </a:r>
            <a:r>
              <a:rPr lang="zh-CN" altLang="en-US" dirty="0"/>
              <a:t>要根据损失函数进行更新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其中 </a:t>
            </a:r>
            <a:r>
              <a:rPr lang="en-US" altLang="zh-CN" dirty="0"/>
              <a:t>c </a:t>
            </a:r>
            <a:r>
              <a:rPr lang="zh-CN" altLang="en-US" dirty="0"/>
              <a:t>是分类类</a:t>
            </a:r>
            <a:r>
              <a:rPr lang="zh-CN" altLang="en-US" dirty="0" smtClean="0"/>
              <a:t>别</a:t>
            </a:r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dirty="0" smtClean="0"/>
              <a:t> </a:t>
            </a:r>
            <a:r>
              <a:rPr lang="zh-CN" altLang="en-US" dirty="0"/>
              <a:t>为分类的指示函数（</a:t>
            </a:r>
            <a:r>
              <a:rPr lang="en-US" altLang="zh-CN" dirty="0"/>
              <a:t>c </a:t>
            </a:r>
            <a:r>
              <a:rPr lang="zh-CN" altLang="en-US" dirty="0"/>
              <a:t>存在为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c </a:t>
            </a:r>
            <a:r>
              <a:rPr lang="zh-CN" altLang="en-US" dirty="0"/>
              <a:t>不存在为 </a:t>
            </a:r>
            <a:r>
              <a:rPr lang="en-US" altLang="zh-CN" dirty="0"/>
              <a:t>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m</a:t>
            </a:r>
            <a:r>
              <a:rPr lang="en-US" altLang="zh-CN" baseline="30000" dirty="0"/>
              <a:t>+</a:t>
            </a:r>
            <a:r>
              <a:rPr lang="en-US" altLang="zh-CN" dirty="0"/>
              <a:t> </a:t>
            </a:r>
            <a:r>
              <a:rPr lang="zh-CN" altLang="en-US" dirty="0"/>
              <a:t>为上边</a:t>
            </a:r>
            <a:r>
              <a:rPr lang="zh-CN" altLang="en-US" dirty="0" smtClean="0"/>
              <a:t>界</a:t>
            </a:r>
            <a:endParaRPr lang="en-US" altLang="zh-CN" dirty="0" smtClean="0"/>
          </a:p>
          <a:p>
            <a:r>
              <a:rPr lang="en-US" altLang="zh-CN" dirty="0" smtClean="0"/>
              <a:t>m</a:t>
            </a:r>
            <a:r>
              <a:rPr lang="en-US" altLang="zh-CN" baseline="30000" dirty="0" smtClean="0"/>
              <a:t>- </a:t>
            </a:r>
            <a:r>
              <a:rPr lang="zh-CN" altLang="en-US" dirty="0"/>
              <a:t>为下边</a:t>
            </a:r>
            <a:r>
              <a:rPr lang="zh-CN" altLang="en-US" dirty="0" smtClean="0"/>
              <a:t>界</a:t>
            </a:r>
            <a:endParaRPr lang="en-US" altLang="zh-CN" dirty="0"/>
          </a:p>
          <a:p>
            <a:r>
              <a:rPr lang="en-US" altLang="zh-CN" dirty="0" err="1" smtClean="0"/>
              <a:t>v</a:t>
            </a:r>
            <a:r>
              <a:rPr lang="en-US" altLang="zh-CN" baseline="-25000" dirty="0" err="1" smtClean="0"/>
              <a:t>c</a:t>
            </a:r>
            <a:r>
              <a:rPr lang="en-US" altLang="zh-CN" dirty="0" smtClean="0"/>
              <a:t> </a:t>
            </a:r>
            <a:r>
              <a:rPr lang="zh-CN" altLang="en-US" dirty="0"/>
              <a:t>的模即向量的 </a:t>
            </a:r>
            <a:r>
              <a:rPr lang="en-US" altLang="zh-CN" dirty="0"/>
              <a:t>L2 </a:t>
            </a:r>
            <a:r>
              <a:rPr lang="zh-CN" altLang="en-US" dirty="0"/>
              <a:t>距离。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588" y="3010266"/>
            <a:ext cx="6438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en-US" altLang="zh-CN" dirty="0" err="1" smtClean="0"/>
              <a:t>CapsNet</a:t>
            </a:r>
            <a:r>
              <a:rPr lang="zh-CN" altLang="en-US" dirty="0"/>
              <a:t>网络构建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048608"/>
            <a:ext cx="9601200" cy="3581400"/>
          </a:xfrm>
        </p:spPr>
        <p:txBody>
          <a:bodyPr/>
          <a:lstStyle/>
          <a:p>
            <a:pPr algn="just"/>
            <a:r>
              <a:rPr lang="zh-CN" altLang="en-US" dirty="0" smtClean="0"/>
              <a:t>网络的前两层是</a:t>
            </a:r>
            <a:r>
              <a:rPr lang="zh-CN" altLang="en-US" dirty="0"/>
              <a:t>卷积</a:t>
            </a:r>
            <a:r>
              <a:rPr lang="zh-CN" altLang="en-US" dirty="0" smtClean="0"/>
              <a:t>层，最后一层是全连接层。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它</a:t>
            </a:r>
            <a:r>
              <a:rPr lang="zh-CN" altLang="en-US" dirty="0"/>
              <a:t>们现在都是</a:t>
            </a:r>
            <a:r>
              <a:rPr lang="zh-CN" altLang="en-US" dirty="0" smtClean="0"/>
              <a:t>“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”</a:t>
            </a:r>
            <a:r>
              <a:rPr lang="zh-CN" altLang="en-US" dirty="0"/>
              <a:t>的</a:t>
            </a:r>
            <a:r>
              <a:rPr lang="zh-CN" altLang="en-US" dirty="0" smtClean="0"/>
              <a:t>层：</a:t>
            </a:r>
            <a:endParaRPr lang="en-US" altLang="zh-CN" dirty="0" smtClean="0"/>
          </a:p>
          <a:p>
            <a:pPr marL="0" indent="0" algn="just">
              <a:buNone/>
            </a:pPr>
            <a:r>
              <a:rPr lang="zh-CN" altLang="en-US" dirty="0" smtClean="0"/>
              <a:t>用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向量输出</a:t>
            </a:r>
            <a:r>
              <a:rPr lang="zh-CN" altLang="en-US" dirty="0"/>
              <a:t>代替了</a:t>
            </a:r>
            <a:r>
              <a:rPr lang="en-US" altLang="zh-CN" dirty="0"/>
              <a:t>CNN</a:t>
            </a:r>
            <a:r>
              <a:rPr lang="zh-CN" altLang="en-US" dirty="0"/>
              <a:t>的标量特征输出、</a:t>
            </a:r>
            <a:r>
              <a:rPr lang="zh-CN" altLang="en-US" dirty="0" smtClean="0"/>
              <a:t>用</a:t>
            </a:r>
            <a:r>
              <a:rPr lang="en-US" altLang="zh-C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routing-by-agreement</a:t>
            </a:r>
            <a:r>
              <a:rPr lang="zh-CN" altLang="en-US" dirty="0" smtClean="0"/>
              <a:t>代</a:t>
            </a:r>
            <a:r>
              <a:rPr lang="zh-CN" altLang="en-US" dirty="0"/>
              <a:t>替</a:t>
            </a:r>
            <a:r>
              <a:rPr lang="zh-CN" altLang="en-US" dirty="0" smtClean="0"/>
              <a:t>了</a:t>
            </a:r>
            <a:r>
              <a:rPr lang="en-US" altLang="zh-CN" dirty="0" smtClean="0"/>
              <a:t>max-pooling</a:t>
            </a:r>
            <a:r>
              <a:rPr lang="zh-CN" altLang="en-US" dirty="0" smtClean="0"/>
              <a:t>。</a:t>
            </a:r>
            <a:r>
              <a:rPr lang="zh-CN" altLang="en-US" dirty="0"/>
              <a:t>与</a:t>
            </a:r>
            <a:r>
              <a:rPr lang="en-US" altLang="zh-CN" dirty="0"/>
              <a:t>CNN</a:t>
            </a:r>
            <a:r>
              <a:rPr lang="zh-CN" altLang="en-US" dirty="0"/>
              <a:t>类似，更高层的网络观察了图像中更大的范围，不过由于不再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max-pooling</a:t>
            </a:r>
            <a:r>
              <a:rPr lang="zh-CN" altLang="en-US" dirty="0" smtClean="0"/>
              <a:t>，</a:t>
            </a:r>
            <a:r>
              <a:rPr lang="zh-CN" altLang="en-US" dirty="0"/>
              <a:t>所以位置信息一直都得到了保留。对于较低的层，空间位置的判断也只需要看是哪</a:t>
            </a:r>
            <a:r>
              <a:rPr lang="zh-CN" altLang="en-US" dirty="0" smtClean="0"/>
              <a:t>些</a:t>
            </a:r>
            <a:r>
              <a:rPr lang="en-US" altLang="zh-CN" dirty="0" smtClean="0"/>
              <a:t>capsules</a:t>
            </a:r>
            <a:r>
              <a:rPr lang="zh-CN" altLang="en-US" dirty="0" smtClean="0"/>
              <a:t>被</a:t>
            </a:r>
            <a:r>
              <a:rPr lang="zh-CN" altLang="en-US" dirty="0"/>
              <a:t>激活了。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34" y="4422531"/>
            <a:ext cx="7200901" cy="2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CapsNet</a:t>
            </a:r>
            <a:r>
              <a:rPr lang="zh-CN" altLang="en-US" dirty="0"/>
              <a:t>网络构建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C</a:t>
            </a:r>
            <a:r>
              <a:rPr lang="en-US" altLang="zh-CN" dirty="0" smtClean="0"/>
              <a:t>onv1</a:t>
            </a:r>
            <a:r>
              <a:rPr lang="zh-CN" altLang="en-US" dirty="0" smtClean="0"/>
              <a:t>的计算不涉及到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，用了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9*9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来提取初始信息，结果作为原始数据来给</a:t>
            </a:r>
            <a:r>
              <a:rPr lang="en-US" altLang="zh-CN" dirty="0" err="1" smtClean="0"/>
              <a:t>primarycaps</a:t>
            </a:r>
            <a:r>
              <a:rPr lang="zh-CN" altLang="en-US" dirty="0" smtClean="0"/>
              <a:t>使用。</a:t>
            </a:r>
          </a:p>
          <a:p>
            <a:pPr algn="just"/>
            <a:r>
              <a:rPr lang="en-US" altLang="zh-CN" dirty="0" err="1" smtClean="0"/>
              <a:t>Primarycaps</a:t>
            </a:r>
            <a:r>
              <a:rPr lang="zh-CN" altLang="en-US" dirty="0"/>
              <a:t>层有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6*6*8</a:t>
            </a:r>
            <a:r>
              <a:rPr lang="zh-CN" altLang="en-US" dirty="0"/>
              <a:t>的</a:t>
            </a:r>
            <a:r>
              <a:rPr lang="en-US" altLang="zh-CN" dirty="0"/>
              <a:t>capsule</a:t>
            </a:r>
            <a:r>
              <a:rPr lang="zh-CN" altLang="en-US" dirty="0" smtClean="0"/>
              <a:t>，</a:t>
            </a:r>
            <a:r>
              <a:rPr lang="zh-CN" altLang="en-US" dirty="0"/>
              <a:t>相当于把</a:t>
            </a:r>
            <a:r>
              <a:rPr lang="en-US" altLang="zh-CN" dirty="0"/>
              <a:t>filter</a:t>
            </a:r>
            <a:r>
              <a:rPr lang="zh-CN" altLang="en-US" dirty="0"/>
              <a:t>变成了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。每个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的输出是输入的一个卷积：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992" y="3785005"/>
            <a:ext cx="4049395" cy="125476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371600" y="5137608"/>
            <a:ext cx="9601200" cy="172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 smtClean="0"/>
              <a:t>Capsule</a:t>
            </a:r>
            <a:r>
              <a:rPr lang="zh-CN" altLang="en-US" dirty="0" smtClean="0"/>
              <a:t>的输出作为更高级的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的输入，激活更高级的方式即</a:t>
            </a:r>
            <a:r>
              <a:rPr lang="en-US" altLang="zh-CN" dirty="0" smtClean="0"/>
              <a:t>routing-by-agreement</a:t>
            </a:r>
            <a:r>
              <a:rPr lang="zh-CN" altLang="en-US" dirty="0" smtClean="0"/>
              <a:t>。得到了更高级的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后，进入</a:t>
            </a:r>
            <a:r>
              <a:rPr lang="en-US" altLang="zh-CN" dirty="0" err="1" smtClean="0">
                <a:sym typeface="+mn-ea"/>
              </a:rPr>
              <a:t>DigitCaps</a:t>
            </a:r>
            <a:r>
              <a:rPr lang="zh-CN" altLang="en-US" dirty="0" smtClean="0">
                <a:sym typeface="+mn-ea"/>
              </a:rPr>
              <a:t>层，也就是</a:t>
            </a:r>
            <a:r>
              <a:rPr lang="en-US" altLang="zh-CN" dirty="0" smtClean="0">
                <a:sym typeface="+mn-ea"/>
              </a:rPr>
              <a:t>fully connection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2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09369" y="649280"/>
            <a:ext cx="9408906" cy="2227683"/>
            <a:chOff x="530225" y="4659630"/>
            <a:chExt cx="9408906" cy="2227683"/>
          </a:xfrm>
        </p:grpSpPr>
        <p:sp>
          <p:nvSpPr>
            <p:cNvPr id="4" name="文本框 3"/>
            <p:cNvSpPr txBox="1"/>
            <p:nvPr/>
          </p:nvSpPr>
          <p:spPr>
            <a:xfrm>
              <a:off x="530225" y="4659630"/>
              <a:ext cx="742759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b="1" dirty="0">
                  <a:sym typeface="+mn-ea"/>
                </a:rPr>
                <a:t>L1. </a:t>
              </a:r>
              <a:r>
                <a:rPr lang="en-US" altLang="zh-CN" b="1" dirty="0" err="1">
                  <a:sym typeface="+mn-ea"/>
                </a:rPr>
                <a:t>Conv</a:t>
              </a:r>
              <a:r>
                <a:rPr lang="en-US" altLang="zh-CN" b="1" dirty="0">
                  <a:sym typeface="+mn-ea"/>
                </a:rPr>
                <a:t> 1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en-US" altLang="zh-CN" b="1" dirty="0">
                  <a:sym typeface="+mn-ea"/>
                </a:rPr>
                <a:t>:</a:t>
              </a:r>
              <a:r>
                <a:rPr lang="en-US" altLang="zh-CN" dirty="0">
                  <a:sym typeface="+mn-ea"/>
                </a:rPr>
                <a:t> </a:t>
              </a:r>
              <a:r>
                <a:rPr lang="zh-CN" altLang="en-US" dirty="0">
                  <a:sym typeface="+mn-ea"/>
                </a:rPr>
                <a:t>常规的卷积层</a:t>
              </a:r>
              <a:r>
                <a:rPr lang="en-US" altLang="zh-CN" dirty="0">
                  <a:sym typeface="+mn-ea"/>
                </a:rPr>
                <a:t>,  </a:t>
              </a:r>
              <a:r>
                <a:rPr lang="zh-CN" altLang="en-US" dirty="0">
                  <a:sym typeface="+mn-ea"/>
                </a:rPr>
                <a:t>起像素级局部特征检测作用</a:t>
              </a:r>
            </a:p>
          </p:txBody>
        </p:sp>
        <p:graphicFrame>
          <p:nvGraphicFramePr>
            <p:cNvPr id="5" name="表格 4"/>
            <p:cNvGraphicFramePr/>
            <p:nvPr>
              <p:extLst>
                <p:ext uri="{D42A27DB-BD31-4B8C-83A1-F6EECF244321}">
                  <p14:modId xmlns:p14="http://schemas.microsoft.com/office/powerpoint/2010/main" val="4067952001"/>
                </p:ext>
              </p:extLst>
            </p:nvPr>
          </p:nvGraphicFramePr>
          <p:xfrm>
            <a:off x="706756" y="5114084"/>
            <a:ext cx="9232375" cy="10210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5987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5791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0818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6497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36390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40811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184632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64008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Input size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kernel size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conv stride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50000"/>
                          </a:lnSpc>
                          <a:buNone/>
                        </a:pPr>
                        <a:r>
                          <a:rPr lang="en-US" altLang="zh-CN" dirty="0"/>
                          <a:t>#Channels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padding size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ym typeface="+mn-ea"/>
                          </a:rPr>
                          <a:t>activation</a:t>
                        </a:r>
                        <a:endParaRPr lang="en-US" altLang="zh-CN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pooling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dirty="0"/>
                          <a:t>28x28x1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9x9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1x1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256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[0,0,0,0]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ReLU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1116965" y="6519013"/>
              <a:ext cx="61163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#parameters: 9x9x256+256=20,992 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16965" y="6178791"/>
              <a:ext cx="36531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shape: [None, 28, 28, 1]</a:t>
              </a:r>
            </a:p>
          </p:txBody>
        </p:sp>
      </p:grp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1371600" y="3021290"/>
            <a:ext cx="9931138" cy="3581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dirty="0" smtClean="0"/>
              <a:t>Capsule</a:t>
            </a:r>
            <a:r>
              <a:rPr lang="zh-CN" altLang="en-US" dirty="0" smtClean="0"/>
              <a:t>的</a:t>
            </a:r>
            <a:r>
              <a:rPr lang="zh-CN" altLang="en-US" dirty="0"/>
              <a:t>向量是用来表征某个物体的“实例</a:t>
            </a:r>
            <a:r>
              <a:rPr lang="zh-CN" altLang="en-US" dirty="0" smtClean="0"/>
              <a:t>”，越</a:t>
            </a:r>
            <a:r>
              <a:rPr lang="zh-CN" altLang="en-US" dirty="0"/>
              <a:t>高级的</a:t>
            </a:r>
            <a:r>
              <a:rPr lang="en-US" altLang="zh-CN" dirty="0"/>
              <a:t>capsule</a:t>
            </a:r>
            <a:r>
              <a:rPr lang="zh-CN" altLang="en-US" dirty="0"/>
              <a:t>能够表征更高级的实例。如果不通过</a:t>
            </a:r>
            <a:r>
              <a:rPr lang="en-US" altLang="zh-CN" dirty="0"/>
              <a:t>CNN</a:t>
            </a:r>
            <a:r>
              <a:rPr lang="zh-CN" altLang="en-US" dirty="0"/>
              <a:t>抽取特征，那么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直</a:t>
            </a:r>
            <a:r>
              <a:rPr lang="zh-CN" altLang="en-US" dirty="0"/>
              <a:t>接得到图片的内容，这并不是很理想的低级特征</a:t>
            </a:r>
            <a:r>
              <a:rPr lang="zh-CN" altLang="en-US" dirty="0" smtClean="0"/>
              <a:t>。（</a:t>
            </a:r>
            <a:r>
              <a:rPr lang="zh-CN" altLang="en-US" dirty="0"/>
              <a:t>浅层的</a:t>
            </a:r>
            <a:r>
              <a:rPr lang="en-US" altLang="zh-CN" dirty="0"/>
              <a:t>CNN</a:t>
            </a:r>
            <a:r>
              <a:rPr lang="zh-CN" altLang="en-US" dirty="0"/>
              <a:t>擅长抽取低级特征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这里</a:t>
            </a:r>
            <a:r>
              <a:rPr lang="en-US" altLang="zh-CN" dirty="0" smtClean="0"/>
              <a:t>CNN</a:t>
            </a:r>
            <a:r>
              <a:rPr lang="zh-CN" altLang="en-US" dirty="0"/>
              <a:t>的感知野很大（</a:t>
            </a:r>
            <a:r>
              <a:rPr lang="en-US" altLang="zh-CN" dirty="0"/>
              <a:t>9*9</a:t>
            </a:r>
            <a:r>
              <a:rPr lang="zh-CN" altLang="en-US" dirty="0" smtClean="0"/>
              <a:t>，一</a:t>
            </a:r>
            <a:r>
              <a:rPr lang="zh-CN" altLang="en-US" dirty="0"/>
              <a:t>般</a:t>
            </a:r>
            <a:r>
              <a:rPr lang="en-US" altLang="zh-CN" dirty="0"/>
              <a:t>3*3</a:t>
            </a:r>
            <a:r>
              <a:rPr lang="zh-CN" altLang="en-US" dirty="0"/>
              <a:t>），这是因为</a:t>
            </a:r>
            <a:r>
              <a:rPr lang="en-US" altLang="zh-CN" dirty="0"/>
              <a:t>CNN</a:t>
            </a:r>
            <a:r>
              <a:rPr lang="zh-CN" altLang="en-US" dirty="0"/>
              <a:t>层数很少的情况下，感知野越大，底层的</a:t>
            </a:r>
            <a:r>
              <a:rPr lang="en-US" altLang="zh-CN" dirty="0"/>
              <a:t>capsules</a:t>
            </a:r>
            <a:r>
              <a:rPr lang="zh-CN" altLang="en-US" dirty="0"/>
              <a:t>能够感知到的内容也越多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但</a:t>
            </a:r>
            <a:r>
              <a:rPr lang="zh-CN" altLang="en-US" dirty="0"/>
              <a:t>是，一</a:t>
            </a:r>
            <a:r>
              <a:rPr lang="zh-CN" altLang="en-US" dirty="0" smtClean="0"/>
              <a:t>层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的</a:t>
            </a:r>
            <a:r>
              <a:rPr lang="zh-CN" altLang="en-US" dirty="0"/>
              <a:t>能力不足以抽取到合适的特征，于是这篇论文又加了一个 </a:t>
            </a:r>
            <a:r>
              <a:rPr lang="en-US" altLang="zh-CN" dirty="0"/>
              <a:t>CNN</a:t>
            </a:r>
            <a:r>
              <a:rPr lang="zh-CN" altLang="en-US" dirty="0"/>
              <a:t>层（一共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CNN</a:t>
            </a:r>
            <a:r>
              <a:rPr lang="zh-CN" altLang="en-US" dirty="0"/>
              <a:t>，文中称为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channels</a:t>
            </a:r>
            <a:r>
              <a:rPr lang="zh-CN" altLang="en-US" dirty="0"/>
              <a:t>，每个</a:t>
            </a:r>
            <a:r>
              <a:rPr lang="en-US" altLang="zh-CN" dirty="0"/>
              <a:t>CNN</a:t>
            </a:r>
            <a:r>
              <a:rPr lang="zh-CN" altLang="en-US" dirty="0"/>
              <a:t>有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filters</a:t>
            </a:r>
            <a:r>
              <a:rPr lang="zh-CN" altLang="en-US" dirty="0"/>
              <a:t>），这个 </a:t>
            </a:r>
            <a:r>
              <a:rPr lang="en-US" altLang="zh-CN" dirty="0"/>
              <a:t>CNN </a:t>
            </a:r>
            <a:r>
              <a:rPr lang="zh-CN" altLang="en-US" dirty="0"/>
              <a:t>的输出构成了第一层 </a:t>
            </a:r>
            <a:r>
              <a:rPr lang="en-US" altLang="zh-CN" dirty="0"/>
              <a:t>Capsules </a:t>
            </a:r>
            <a:r>
              <a:rPr lang="zh-CN" altLang="en-US" dirty="0"/>
              <a:t>的向量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由</a:t>
            </a:r>
            <a:r>
              <a:rPr lang="zh-CN" altLang="en-US" dirty="0"/>
              <a:t>于 </a:t>
            </a:r>
            <a:r>
              <a:rPr lang="en-US" altLang="zh-CN" dirty="0"/>
              <a:t>CNN </a:t>
            </a:r>
            <a:r>
              <a:rPr lang="zh-CN" altLang="en-US" dirty="0"/>
              <a:t>共享权值的特点，这一层每个 </a:t>
            </a:r>
            <a:r>
              <a:rPr lang="en-US" altLang="zh-CN" dirty="0"/>
              <a:t>CNN </a:t>
            </a:r>
            <a:r>
              <a:rPr lang="zh-CN" altLang="en-US" dirty="0"/>
              <a:t>输出的</a:t>
            </a:r>
            <a:r>
              <a:rPr lang="en-US" altLang="zh-CN" dirty="0"/>
              <a:t>feature map</a:t>
            </a:r>
            <a:r>
              <a:rPr lang="zh-CN" altLang="en-US" dirty="0"/>
              <a:t>中的</a:t>
            </a:r>
            <a:r>
              <a:rPr lang="en-US" altLang="zh-CN" dirty="0"/>
              <a:t>36</a:t>
            </a:r>
            <a:r>
              <a:rPr lang="zh-CN" altLang="en-US" dirty="0"/>
              <a:t>个</a:t>
            </a:r>
            <a:r>
              <a:rPr lang="en-US" altLang="zh-CN" dirty="0"/>
              <a:t>capsules </a:t>
            </a:r>
            <a:r>
              <a:rPr lang="zh-CN" altLang="en-US" dirty="0"/>
              <a:t>是共享权值的（通过</a:t>
            </a:r>
            <a:r>
              <a:rPr lang="en-US" altLang="zh-CN" dirty="0"/>
              <a:t>CNN</a:t>
            </a:r>
            <a:r>
              <a:rPr lang="zh-CN" altLang="en-US" dirty="0"/>
              <a:t>）。显然所有的</a:t>
            </a:r>
            <a:r>
              <a:rPr lang="en-US" altLang="zh-CN" dirty="0"/>
              <a:t>Capsules</a:t>
            </a:r>
            <a:r>
              <a:rPr lang="zh-CN" altLang="en-US" dirty="0"/>
              <a:t>都共享权值是有问题的，这也是为什么这层搞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CNN</a:t>
            </a:r>
            <a:r>
              <a:rPr lang="zh-CN" altLang="en-US" dirty="0"/>
              <a:t>的道理：不同的 </a:t>
            </a:r>
            <a:r>
              <a:rPr lang="en-US" altLang="zh-CN" dirty="0"/>
              <a:t>CNN </a:t>
            </a:r>
            <a:r>
              <a:rPr lang="zh-CN" altLang="en-US" dirty="0"/>
              <a:t>输出的</a:t>
            </a:r>
            <a:r>
              <a:rPr lang="en-US" altLang="zh-CN" dirty="0"/>
              <a:t>Capsules</a:t>
            </a:r>
            <a:r>
              <a:rPr lang="zh-CN" altLang="en-US" dirty="0"/>
              <a:t>间是独立</a:t>
            </a:r>
            <a:r>
              <a:rPr lang="zh-CN" altLang="en-US" dirty="0" smtClean="0"/>
              <a:t>的。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1485900" y="6488668"/>
            <a:ext cx="7670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链接：</a:t>
            </a:r>
            <a:r>
              <a:rPr lang="en-US" altLang="zh-CN" sz="1600" dirty="0"/>
              <a:t>https://www.zhihu.com/question/67287444/answer/251241736</a:t>
            </a:r>
          </a:p>
        </p:txBody>
      </p:sp>
    </p:spTree>
    <p:extLst>
      <p:ext uri="{BB962C8B-B14F-4D97-AF65-F5344CB8AC3E}">
        <p14:creationId xmlns:p14="http://schemas.microsoft.com/office/powerpoint/2010/main" val="424226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045419" y="2584920"/>
            <a:ext cx="10621010" cy="3665429"/>
            <a:chOff x="641350" y="1745905"/>
            <a:chExt cx="10621010" cy="3665429"/>
          </a:xfrm>
        </p:grpSpPr>
        <p:sp>
          <p:nvSpPr>
            <p:cNvPr id="9" name="文本框 8"/>
            <p:cNvSpPr txBox="1"/>
            <p:nvPr/>
          </p:nvSpPr>
          <p:spPr>
            <a:xfrm>
              <a:off x="641350" y="1745905"/>
              <a:ext cx="10621010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b="1" dirty="0">
                  <a:sym typeface="+mn-ea"/>
                </a:rPr>
                <a:t>L2. </a:t>
              </a:r>
              <a:r>
                <a:rPr lang="en-US" altLang="zh-CN" b="1" dirty="0" err="1">
                  <a:sym typeface="+mn-ea"/>
                </a:rPr>
                <a:t>PrimaryCaps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en-US" altLang="zh-CN" b="1" dirty="0">
                  <a:sym typeface="+mn-ea"/>
                </a:rPr>
                <a:t>:</a:t>
              </a:r>
              <a:r>
                <a:rPr lang="en-US" altLang="zh-CN" dirty="0">
                  <a:sym typeface="+mn-ea"/>
                </a:rPr>
                <a:t> lowest-level convolutional 8D capsules layer(without routing), inverting the rendering process</a:t>
              </a:r>
            </a:p>
          </p:txBody>
        </p:sp>
        <p:graphicFrame>
          <p:nvGraphicFramePr>
            <p:cNvPr id="10" name="表格 9"/>
            <p:cNvGraphicFramePr/>
            <p:nvPr>
              <p:extLst/>
            </p:nvPr>
          </p:nvGraphicFramePr>
          <p:xfrm>
            <a:off x="1454224" y="2490901"/>
            <a:ext cx="8614410" cy="108813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7541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468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84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338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33553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13347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640080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dirty="0"/>
                          <a:t>Input size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kernel size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conv stride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#Channels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non-linearity fun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/>
                          <a:t>routing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zh-CN"/>
                          <a:t>20x20x256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zh-CN" dirty="0"/>
                          <a:t>9x9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zh-CN"/>
                          <a:t>2x2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zh-CN"/>
                          <a:t>32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lnSpc>
                            <a:spcPct val="120000"/>
                          </a:lnSpc>
                          <a:buNone/>
                        </a:pPr>
                        <a:r>
                          <a:rPr lang="en-US" altLang="zh-CN"/>
                          <a:t>Squashing fun(Eq. 1)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1130936" y="3783702"/>
              <a:ext cx="11493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特点</a:t>
              </a:r>
              <a:r>
                <a:rPr lang="en-US" altLang="zh-CN" b="1" dirty="0"/>
                <a:t>: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80015" y="4214005"/>
              <a:ext cx="36970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2) weights sharing in [6x6] gird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0015" y="3798752"/>
              <a:ext cx="62033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1) 8 convolutional units (</a:t>
              </a:r>
              <a:r>
                <a:rPr lang="zh-CN" altLang="en-US" dirty="0"/>
                <a:t>可理解为</a:t>
              </a:r>
              <a:r>
                <a:rPr lang="en-US" altLang="zh-CN" dirty="0"/>
                <a:t>8</a:t>
              </a:r>
              <a:r>
                <a:rPr lang="zh-CN" altLang="en-US" dirty="0"/>
                <a:t>个通常意义上的卷积层</a:t>
              </a:r>
              <a:r>
                <a:rPr lang="en-US" altLang="zh-CN" dirty="0"/>
                <a:t>)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80015" y="4603374"/>
              <a:ext cx="554519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3) receptive fields for each </a:t>
              </a:r>
              <a:r>
                <a:rPr lang="en-US" altLang="zh-CN" dirty="0" err="1"/>
                <a:t>capsuel</a:t>
              </a:r>
              <a:r>
                <a:rPr lang="en-US" altLang="zh-CN" dirty="0"/>
                <a:t>: 9x9x256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80015" y="5043034"/>
              <a:ext cx="640150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4) non-linearity transformation: </a:t>
              </a:r>
              <a:r>
                <a:rPr lang="en-US" altLang="zh-CN" dirty="0" err="1"/>
                <a:t>Squshing</a:t>
              </a:r>
              <a:r>
                <a:rPr lang="en-US" altLang="zh-CN" dirty="0"/>
                <a:t> function, Eq. 1</a:t>
              </a:r>
            </a:p>
          </p:txBody>
        </p:sp>
      </p:grpSp>
      <p:pic>
        <p:nvPicPr>
          <p:cNvPr id="1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69" y="373292"/>
            <a:ext cx="7200901" cy="2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1278345" y="751495"/>
            <a:ext cx="10395477" cy="5714412"/>
            <a:chOff x="374650" y="1701165"/>
            <a:chExt cx="10395477" cy="5714412"/>
          </a:xfrm>
        </p:grpSpPr>
        <p:sp>
          <p:nvSpPr>
            <p:cNvPr id="4" name="文本框 3"/>
            <p:cNvSpPr txBox="1"/>
            <p:nvPr/>
          </p:nvSpPr>
          <p:spPr>
            <a:xfrm>
              <a:off x="374650" y="1701165"/>
              <a:ext cx="7346950" cy="3683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b="1" dirty="0">
                  <a:sym typeface="+mn-ea"/>
                </a:rPr>
                <a:t>L3. </a:t>
              </a:r>
              <a:r>
                <a:rPr lang="en-US" altLang="zh-CN" b="1" dirty="0" err="1">
                  <a:sym typeface="+mn-ea"/>
                </a:rPr>
                <a:t>DigitCaps</a:t>
              </a:r>
              <a:r>
                <a:rPr lang="zh-CN" altLang="en-US" b="1" dirty="0">
                  <a:sym typeface="+mn-ea"/>
                </a:rPr>
                <a:t>层</a:t>
              </a:r>
              <a:r>
                <a:rPr lang="en-US" altLang="zh-CN" b="1" dirty="0">
                  <a:sym typeface="+mn-ea"/>
                </a:rPr>
                <a:t>:</a:t>
              </a:r>
              <a:r>
                <a:rPr lang="en-US" altLang="zh-CN" dirty="0">
                  <a:sym typeface="+mn-ea"/>
                </a:rPr>
                <a:t>   10 capsules with 16D vector output, fully connected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1500" y="2258060"/>
              <a:ext cx="17227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输入：</a:t>
              </a:r>
              <a:endParaRPr lang="en-US" altLang="zh-CN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15390" y="2275840"/>
              <a:ext cx="56134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 err="1">
                  <a:sym typeface="+mn-ea"/>
                </a:rPr>
                <a:t>PrimaryCaps</a:t>
              </a:r>
              <a:r>
                <a:rPr lang="zh-CN" altLang="en-US" dirty="0">
                  <a:sym typeface="+mn-ea"/>
                </a:rPr>
                <a:t>层所有</a:t>
              </a:r>
              <a:r>
                <a:rPr lang="en-US" altLang="zh-CN" dirty="0">
                  <a:sym typeface="+mn-ea"/>
                </a:rPr>
                <a:t>capsule(6x6x32)</a:t>
              </a:r>
              <a:r>
                <a:rPr lang="zh-CN" altLang="en-US" dirty="0">
                  <a:sym typeface="+mn-ea"/>
                </a:rPr>
                <a:t>的输</a:t>
              </a:r>
              <a:r>
                <a:rPr lang="zh-CN" altLang="en-US" dirty="0" smtClean="0">
                  <a:sym typeface="+mn-ea"/>
                </a:rPr>
                <a:t>出向</a:t>
              </a:r>
              <a:r>
                <a:rPr lang="zh-CN" altLang="en-US" dirty="0">
                  <a:sym typeface="+mn-ea"/>
                </a:rPr>
                <a:t>量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1500" y="2842260"/>
              <a:ext cx="17227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输出：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64005" y="2850515"/>
              <a:ext cx="5264785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dirty="0">
                  <a:sym typeface="+mn-ea"/>
                </a:rPr>
                <a:t>, </a:t>
              </a:r>
              <a:r>
                <a:rPr lang="zh-CN" altLang="en-US" dirty="0">
                  <a:sym typeface="+mn-ea"/>
                </a:rPr>
                <a:t>维度为</a:t>
              </a:r>
              <a:r>
                <a:rPr lang="en-US" altLang="zh-CN" dirty="0">
                  <a:sym typeface="+mn-ea"/>
                </a:rPr>
                <a:t>[16, 1], </a:t>
              </a:r>
              <a:r>
                <a:rPr lang="zh-CN" altLang="en-US" dirty="0">
                  <a:sym typeface="+mn-ea"/>
                </a:rPr>
                <a:t>其中</a:t>
              </a:r>
              <a:r>
                <a:rPr lang="en-US" altLang="zh-CN" i="1" dirty="0">
                  <a:sym typeface="+mn-ea"/>
                </a:rPr>
                <a:t>j</a:t>
              </a:r>
              <a:r>
                <a:rPr lang="zh-CN" altLang="en-US" dirty="0">
                  <a:sym typeface="+mn-ea"/>
                </a:rPr>
                <a:t>取值</a:t>
              </a:r>
              <a:r>
                <a:rPr lang="en-US" altLang="zh-CN" dirty="0">
                  <a:sym typeface="+mn-ea"/>
                </a:rPr>
                <a:t>0-9</a:t>
              </a:r>
              <a:r>
                <a:rPr lang="zh-CN" altLang="en-US" dirty="0">
                  <a:sym typeface="+mn-ea"/>
                </a:rPr>
                <a:t>，代表</a:t>
              </a:r>
              <a:r>
                <a:rPr lang="en-US" altLang="zh-CN" dirty="0">
                  <a:sym typeface="+mn-ea"/>
                </a:rPr>
                <a:t>capsule</a:t>
              </a:r>
              <a:r>
                <a:rPr lang="zh-CN" altLang="en-US" dirty="0">
                  <a:sym typeface="+mn-ea"/>
                </a:rPr>
                <a:t>编号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3781" y="3213212"/>
              <a:ext cx="3820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#parameters:  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95720" y="3625327"/>
              <a:ext cx="3808165" cy="70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a) 1152x10</a:t>
              </a:r>
              <a:r>
                <a:rPr lang="zh-CN" altLang="en-US" dirty="0"/>
                <a:t>个       ：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/>
                <a:t>      </a:t>
              </a:r>
              <a:r>
                <a:rPr lang="en-US" altLang="zh-CN" dirty="0"/>
                <a:t>1152x10x8x16=1,474,560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07151" y="4252707"/>
              <a:ext cx="3820880" cy="755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/>
                <a:t>b) 1152x10</a:t>
              </a:r>
              <a:r>
                <a:rPr lang="zh-CN" altLang="en-US" dirty="0"/>
                <a:t>个      </a:t>
              </a:r>
              <a:r>
                <a:rPr lang="en-US" altLang="zh-CN" dirty="0"/>
                <a:t>/      </a:t>
              </a:r>
              <a:r>
                <a:rPr lang="zh-CN" altLang="en-US" dirty="0"/>
                <a:t> ：    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/>
                <a:t>      </a:t>
              </a:r>
              <a:r>
                <a:rPr lang="en-US" altLang="zh-CN" dirty="0"/>
                <a:t>1152x10x1=11,520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4739" y="7047277"/>
              <a:ext cx="423926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ym typeface="+mn-ea"/>
                </a:rPr>
                <a:t>a) </a:t>
              </a:r>
              <a:r>
                <a:rPr lang="zh-CN" altLang="en-US" dirty="0">
                  <a:sym typeface="+mn-ea"/>
                </a:rPr>
                <a:t>扁平化</a:t>
              </a:r>
              <a:r>
                <a:rPr lang="en-US" altLang="zh-CN" dirty="0" err="1">
                  <a:sym typeface="+mn-ea"/>
                </a:rPr>
                <a:t>DigitCaps</a:t>
              </a:r>
              <a:r>
                <a:rPr lang="zh-CN" altLang="en-US" dirty="0">
                  <a:sym typeface="+mn-ea"/>
                </a:rPr>
                <a:t>层与</a:t>
              </a:r>
              <a:r>
                <a:rPr lang="en-US" altLang="zh-CN" dirty="0" err="1">
                  <a:sym typeface="+mn-ea"/>
                </a:rPr>
                <a:t>PrimaryCaps</a:t>
              </a:r>
              <a:r>
                <a:rPr lang="zh-CN" altLang="en-US" dirty="0">
                  <a:sym typeface="+mn-ea"/>
                </a:rPr>
                <a:t>层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1737" y="4094238"/>
              <a:ext cx="1859280" cy="2758440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5322570" y="7041907"/>
              <a:ext cx="239903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ym typeface="+mn-ea"/>
                </a:rPr>
                <a:t>b)</a:t>
              </a:r>
              <a:r>
                <a:rPr lang="en-US" altLang="zh-CN" dirty="0">
                  <a:sym typeface="+mn-ea"/>
                </a:rPr>
                <a:t> </a:t>
              </a:r>
              <a:r>
                <a:rPr lang="en-US" dirty="0">
                  <a:sym typeface="+mn-ea"/>
                </a:rPr>
                <a:t>capsule</a:t>
              </a:r>
              <a:r>
                <a:rPr lang="zh-CN" altLang="en-US" dirty="0">
                  <a:sym typeface="+mn-ea"/>
                </a:rPr>
                <a:t>版全连接层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411737" y="7032089"/>
              <a:ext cx="235839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ym typeface="+mn-ea"/>
                </a:rPr>
                <a:t>c)</a:t>
              </a:r>
              <a:r>
                <a:rPr lang="en-US" altLang="zh-CN" dirty="0">
                  <a:sym typeface="+mn-ea"/>
                </a:rPr>
                <a:t> </a:t>
              </a:r>
              <a:r>
                <a:rPr lang="zh-CN" altLang="en-US" dirty="0">
                  <a:sym typeface="+mn-ea"/>
                </a:rPr>
                <a:t>常规的全连接层</a:t>
              </a:r>
            </a:p>
          </p:txBody>
        </p:sp>
      </p:grpSp>
      <p:graphicFrame>
        <p:nvGraphicFramePr>
          <p:cNvPr id="60" name="对象 73"/>
          <p:cNvGraphicFramePr/>
          <p:nvPr>
            <p:extLst>
              <p:ext uri="{D42A27DB-BD31-4B8C-83A1-F6EECF244321}">
                <p14:modId xmlns:p14="http://schemas.microsoft.com/office/powerpoint/2010/main" val="447910031"/>
              </p:ext>
            </p:extLst>
          </p:nvPr>
        </p:nvGraphicFramePr>
        <p:xfrm>
          <a:off x="6959097" y="1274735"/>
          <a:ext cx="372110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r:id="rId4" imgW="165100" imgH="228600" progId="Equation.KSEE3">
                  <p:embed/>
                </p:oleObj>
              </mc:Choice>
              <mc:Fallback>
                <p:oleObj r:id="rId4" imgW="165100" imgH="228600" progId="Equation.KSEE3">
                  <p:embed/>
                  <p:pic>
                    <p:nvPicPr>
                      <p:cNvPr id="12363" name="对象 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9097" y="1274735"/>
                        <a:ext cx="372110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77"/>
          <p:cNvGraphicFramePr/>
          <p:nvPr>
            <p:extLst>
              <p:ext uri="{D42A27DB-BD31-4B8C-83A1-F6EECF244321}">
                <p14:modId xmlns:p14="http://schemas.microsoft.com/office/powerpoint/2010/main" val="3304156446"/>
              </p:ext>
            </p:extLst>
          </p:nvPr>
        </p:nvGraphicFramePr>
        <p:xfrm>
          <a:off x="2227245" y="1808480"/>
          <a:ext cx="370205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r:id="rId6" imgW="165100" imgH="241300" progId="Equation.KSEE3">
                  <p:embed/>
                </p:oleObj>
              </mc:Choice>
              <mc:Fallback>
                <p:oleObj r:id="rId6" imgW="165100" imgH="241300" progId="Equation.KSEE3">
                  <p:embed/>
                  <p:pic>
                    <p:nvPicPr>
                      <p:cNvPr id="12365" name="对象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7245" y="1808480"/>
                        <a:ext cx="370205" cy="477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284637"/>
              </p:ext>
            </p:extLst>
          </p:nvPr>
        </p:nvGraphicFramePr>
        <p:xfrm>
          <a:off x="3280245" y="2704373"/>
          <a:ext cx="37401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r:id="rId8" imgW="241300" imgH="254000" progId="Equation.KSEE3">
                  <p:embed/>
                </p:oleObj>
              </mc:Choice>
              <mc:Fallback>
                <p:oleObj r:id="rId8" imgW="241300" imgH="254000" progId="Equation.KSEE3">
                  <p:embed/>
                  <p:pic>
                    <p:nvPicPr>
                      <p:cNvPr id="25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0245" y="2704373"/>
                        <a:ext cx="37401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642099"/>
              </p:ext>
            </p:extLst>
          </p:nvPr>
        </p:nvGraphicFramePr>
        <p:xfrm>
          <a:off x="3309772" y="3298934"/>
          <a:ext cx="314960" cy="38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r:id="rId10" imgW="203200" imgH="254000" progId="Equation.KSEE3">
                  <p:embed/>
                </p:oleObj>
              </mc:Choice>
              <mc:Fallback>
                <p:oleObj r:id="rId10" imgW="203200" imgH="254000" progId="Equation.KSEE3">
                  <p:embed/>
                  <p:pic>
                    <p:nvPicPr>
                      <p:cNvPr id="27" name="对象 2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09772" y="3298934"/>
                        <a:ext cx="314960" cy="38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597513"/>
              </p:ext>
            </p:extLst>
          </p:nvPr>
        </p:nvGraphicFramePr>
        <p:xfrm>
          <a:off x="3795933" y="3316336"/>
          <a:ext cx="31496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r:id="rId12" imgW="203200" imgH="254000" progId="Equation.KSEE3">
                  <p:embed/>
                </p:oleObj>
              </mc:Choice>
              <mc:Fallback>
                <p:oleObj r:id="rId12" imgW="203200" imgH="254000" progId="Equation.KSEE3">
                  <p:embed/>
                  <p:pic>
                    <p:nvPicPr>
                      <p:cNvPr id="29" name="对象 2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95933" y="3316336"/>
                        <a:ext cx="31496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组合 64"/>
          <p:cNvGrpSpPr/>
          <p:nvPr/>
        </p:nvGrpSpPr>
        <p:grpSpPr>
          <a:xfrm>
            <a:off x="1209975" y="4245023"/>
            <a:ext cx="4166870" cy="1960245"/>
            <a:chOff x="7801" y="3949"/>
            <a:chExt cx="6562" cy="3087"/>
          </a:xfrm>
        </p:grpSpPr>
        <p:sp>
          <p:nvSpPr>
            <p:cNvPr id="66" name="矩形 65"/>
            <p:cNvSpPr/>
            <p:nvPr/>
          </p:nvSpPr>
          <p:spPr>
            <a:xfrm>
              <a:off x="8937" y="4015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611" y="4319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8308" y="4600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 rot="13620000">
              <a:off x="10655" y="5990"/>
              <a:ext cx="648" cy="1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5400">
                  <a:latin typeface="宋体" panose="02010600030101010101" pitchFamily="2" charset="-122"/>
                  <a:ea typeface="宋体" panose="02010600030101010101" pitchFamily="2" charset="-122"/>
                </a:rPr>
                <a:t>｛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0732" y="6298"/>
              <a:ext cx="54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910" y="6652"/>
              <a:ext cx="493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801" y="5336"/>
              <a:ext cx="442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13274" y="3949"/>
              <a:ext cx="470" cy="25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>
              <a:endCxn id="73" idx="1"/>
            </p:cNvCxnSpPr>
            <p:nvPr/>
          </p:nvCxnSpPr>
          <p:spPr>
            <a:xfrm flipV="1">
              <a:off x="8314" y="5236"/>
              <a:ext cx="4960" cy="1324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endCxn id="73" idx="1"/>
            </p:cNvCxnSpPr>
            <p:nvPr/>
          </p:nvCxnSpPr>
          <p:spPr>
            <a:xfrm>
              <a:off x="10715" y="4027"/>
              <a:ext cx="2559" cy="1209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13783" y="5083"/>
              <a:ext cx="5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10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524290" y="3540560"/>
            <a:ext cx="1812925" cy="2157095"/>
            <a:chOff x="6699" y="5939"/>
            <a:chExt cx="3198" cy="3777"/>
          </a:xfrm>
        </p:grpSpPr>
        <p:grpSp>
          <p:nvGrpSpPr>
            <p:cNvPr id="99" name="组合 98"/>
            <p:cNvGrpSpPr/>
            <p:nvPr/>
          </p:nvGrpSpPr>
          <p:grpSpPr>
            <a:xfrm>
              <a:off x="6699" y="6424"/>
              <a:ext cx="3198" cy="3292"/>
              <a:chOff x="3190" y="6504"/>
              <a:chExt cx="3198" cy="3292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8" y="9050"/>
                <a:ext cx="360" cy="336"/>
              </a:xfrm>
              <a:prstGeom prst="rect">
                <a:avLst/>
              </a:pr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6" y="7818"/>
                <a:ext cx="348" cy="300"/>
              </a:xfrm>
              <a:prstGeom prst="rect">
                <a:avLst/>
              </a:prstGeom>
            </p:spPr>
          </p:pic>
          <p:grpSp>
            <p:nvGrpSpPr>
              <p:cNvPr id="103" name="组合 102"/>
              <p:cNvGrpSpPr/>
              <p:nvPr/>
            </p:nvGrpSpPr>
            <p:grpSpPr>
              <a:xfrm>
                <a:off x="3190" y="6504"/>
                <a:ext cx="2657" cy="3293"/>
                <a:chOff x="5476" y="4380"/>
                <a:chExt cx="2657" cy="3293"/>
              </a:xfrm>
            </p:grpSpPr>
            <p:grpSp>
              <p:nvGrpSpPr>
                <p:cNvPr id="108" name="组合 107"/>
                <p:cNvGrpSpPr/>
                <p:nvPr/>
              </p:nvGrpSpPr>
              <p:grpSpPr>
                <a:xfrm>
                  <a:off x="5476" y="4380"/>
                  <a:ext cx="734" cy="746"/>
                  <a:chOff x="5476" y="4380"/>
                  <a:chExt cx="734" cy="746"/>
                </a:xfrm>
              </p:grpSpPr>
              <p:sp>
                <p:nvSpPr>
                  <p:cNvPr id="127" name="椭圆 126"/>
                  <p:cNvSpPr/>
                  <p:nvPr/>
                </p:nvSpPr>
                <p:spPr>
                  <a:xfrm>
                    <a:off x="5476" y="4380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573" y="4561"/>
                    <a:ext cx="540" cy="3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9" name="椭圆 108"/>
                <p:cNvSpPr/>
                <p:nvPr/>
              </p:nvSpPr>
              <p:spPr>
                <a:xfrm>
                  <a:off x="7399" y="6927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0" name="组合 109"/>
                <p:cNvGrpSpPr/>
                <p:nvPr/>
              </p:nvGrpSpPr>
              <p:grpSpPr>
                <a:xfrm>
                  <a:off x="5476" y="5653"/>
                  <a:ext cx="734" cy="746"/>
                  <a:chOff x="5436" y="5540"/>
                  <a:chExt cx="734" cy="746"/>
                </a:xfrm>
              </p:grpSpPr>
              <p:sp>
                <p:nvSpPr>
                  <p:cNvPr id="125" name="椭圆 124"/>
                  <p:cNvSpPr/>
                  <p:nvPr/>
                </p:nvSpPr>
                <p:spPr>
                  <a:xfrm>
                    <a:off x="5436" y="5540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576" y="5721"/>
                    <a:ext cx="456" cy="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组合 110"/>
                <p:cNvGrpSpPr/>
                <p:nvPr/>
              </p:nvGrpSpPr>
              <p:grpSpPr>
                <a:xfrm>
                  <a:off x="5476" y="6926"/>
                  <a:ext cx="734" cy="746"/>
                  <a:chOff x="5476" y="6926"/>
                  <a:chExt cx="734" cy="746"/>
                </a:xfrm>
              </p:grpSpPr>
              <p:sp>
                <p:nvSpPr>
                  <p:cNvPr id="123" name="椭圆 122"/>
                  <p:cNvSpPr/>
                  <p:nvPr/>
                </p:nvSpPr>
                <p:spPr>
                  <a:xfrm>
                    <a:off x="5476" y="6926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24" name="图片 123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553" y="7102"/>
                    <a:ext cx="564" cy="39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椭圆 111"/>
                <p:cNvSpPr/>
                <p:nvPr/>
              </p:nvSpPr>
              <p:spPr>
                <a:xfrm>
                  <a:off x="7399" y="5652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7399" y="4380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4" name="直接箭头连接符 113"/>
                <p:cNvCxnSpPr>
                  <a:stCxn id="108" idx="6"/>
                  <a:endCxn id="112" idx="2"/>
                </p:cNvCxnSpPr>
                <p:nvPr/>
              </p:nvCxnSpPr>
              <p:spPr>
                <a:xfrm>
                  <a:off x="6211" y="4754"/>
                  <a:ext cx="1188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箭头连接符 114"/>
                <p:cNvCxnSpPr>
                  <a:stCxn id="110" idx="6"/>
                  <a:endCxn id="112" idx="2"/>
                </p:cNvCxnSpPr>
                <p:nvPr/>
              </p:nvCxnSpPr>
              <p:spPr>
                <a:xfrm flipV="1">
                  <a:off x="6211" y="4754"/>
                  <a:ext cx="1188" cy="12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箭头连接符 115"/>
                <p:cNvCxnSpPr>
                  <a:stCxn id="111" idx="6"/>
                  <a:endCxn id="127" idx="2"/>
                </p:cNvCxnSpPr>
                <p:nvPr/>
              </p:nvCxnSpPr>
              <p:spPr>
                <a:xfrm>
                  <a:off x="6211" y="7300"/>
                  <a:ext cx="1188" cy="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>
                  <a:stCxn id="110" idx="6"/>
                  <a:endCxn id="123" idx="2"/>
                </p:cNvCxnSpPr>
                <p:nvPr/>
              </p:nvCxnSpPr>
              <p:spPr>
                <a:xfrm flipV="1">
                  <a:off x="6211" y="6026"/>
                  <a:ext cx="1188" cy="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箭头连接符 117"/>
                <p:cNvCxnSpPr>
                  <a:stCxn id="111" idx="6"/>
                  <a:endCxn id="123" idx="2"/>
                </p:cNvCxnSpPr>
                <p:nvPr/>
              </p:nvCxnSpPr>
              <p:spPr>
                <a:xfrm flipV="1">
                  <a:off x="6211" y="6026"/>
                  <a:ext cx="1188" cy="1274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箭头连接符 118"/>
                <p:cNvCxnSpPr>
                  <a:endCxn id="112" idx="2"/>
                </p:cNvCxnSpPr>
                <p:nvPr/>
              </p:nvCxnSpPr>
              <p:spPr>
                <a:xfrm flipV="1">
                  <a:off x="6195" y="4754"/>
                  <a:ext cx="1204" cy="2512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箭头连接符 119"/>
                <p:cNvCxnSpPr>
                  <a:stCxn id="110" idx="6"/>
                </p:cNvCxnSpPr>
                <p:nvPr/>
              </p:nvCxnSpPr>
              <p:spPr>
                <a:xfrm>
                  <a:off x="6211" y="6027"/>
                  <a:ext cx="1159" cy="1255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箭头连接符 120"/>
                <p:cNvCxnSpPr>
                  <a:endCxn id="123" idx="2"/>
                </p:cNvCxnSpPr>
                <p:nvPr/>
              </p:nvCxnSpPr>
              <p:spPr>
                <a:xfrm>
                  <a:off x="6243" y="4755"/>
                  <a:ext cx="1156" cy="127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箭头连接符 121"/>
                <p:cNvCxnSpPr>
                  <a:stCxn id="108" idx="6"/>
                </p:cNvCxnSpPr>
                <p:nvPr/>
              </p:nvCxnSpPr>
              <p:spPr>
                <a:xfrm>
                  <a:off x="6211" y="4754"/>
                  <a:ext cx="1159" cy="2544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直接箭头连接符 103"/>
              <p:cNvCxnSpPr>
                <a:stCxn id="112" idx="6"/>
              </p:cNvCxnSpPr>
              <p:nvPr/>
            </p:nvCxnSpPr>
            <p:spPr>
              <a:xfrm>
                <a:off x="5848" y="6878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/>
              <p:cNvCxnSpPr/>
              <p:nvPr/>
            </p:nvCxnSpPr>
            <p:spPr>
              <a:xfrm>
                <a:off x="5848" y="8151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>
                <a:off x="5848" y="9425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图片 10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16" y="6530"/>
                <a:ext cx="372" cy="300"/>
              </a:xfrm>
              <a:prstGeom prst="rect">
                <a:avLst/>
              </a:prstGeom>
            </p:spPr>
          </p:pic>
        </p:grpSp>
        <p:graphicFrame>
          <p:nvGraphicFramePr>
            <p:cNvPr id="100" name="对象 9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736" y="5939"/>
            <a:ext cx="554" cy="8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5" r:id="rId20" imgW="165100" imgH="241300" progId="Equation.KSEE3">
                    <p:embed/>
                  </p:oleObj>
                </mc:Choice>
                <mc:Fallback>
                  <p:oleObj r:id="rId20" imgW="165100" imgH="241300" progId="Equation.KSEE3">
                    <p:embed/>
                    <p:pic>
                      <p:nvPicPr>
                        <p:cNvPr id="64" name="对象 6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736" y="5939"/>
                          <a:ext cx="554" cy="8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537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50" y="124475"/>
            <a:ext cx="4014419" cy="65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2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capsule</a:t>
            </a:r>
            <a:r>
              <a:rPr lang="zh-CN" altLang="en-US" dirty="0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346" y="6493244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Hinton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E,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Wang S D.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auto-encoders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739" t="2691" r="2557"/>
          <a:stretch/>
        </p:blipFill>
        <p:spPr>
          <a:xfrm>
            <a:off x="2673859" y="1428750"/>
            <a:ext cx="7297616" cy="49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45" y="124460"/>
            <a:ext cx="6425565" cy="2178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4954270"/>
            <a:ext cx="10353675" cy="1070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35" y="3476625"/>
            <a:ext cx="10003790" cy="96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" y="1663700"/>
            <a:ext cx="6761480" cy="156908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18088" y="795338"/>
            <a:ext cx="4759325" cy="528955"/>
          </a:xfrm>
        </p:spPr>
        <p:txBody>
          <a:bodyPr/>
          <a:lstStyle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建立CapsNet主结构（capsNet.py）：</a:t>
            </a:r>
          </a:p>
        </p:txBody>
      </p:sp>
      <p:sp>
        <p:nvSpPr>
          <p:cNvPr id="7" name="流程图: 联系 6"/>
          <p:cNvSpPr/>
          <p:nvPr/>
        </p:nvSpPr>
        <p:spPr>
          <a:xfrm>
            <a:off x="3402965" y="1524635"/>
            <a:ext cx="1646555" cy="54229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3353435" y="3334385"/>
            <a:ext cx="2209165" cy="60960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联系 9"/>
          <p:cNvSpPr/>
          <p:nvPr/>
        </p:nvSpPr>
        <p:spPr>
          <a:xfrm>
            <a:off x="3532505" y="4804410"/>
            <a:ext cx="2158365" cy="57531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62000" y="194945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五、核心代码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4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26135" y="788352"/>
            <a:ext cx="4759325" cy="528955"/>
          </a:xfrm>
        </p:spPr>
        <p:txBody>
          <a:bodyPr>
            <a:normAutofit/>
          </a:bodyPr>
          <a:lstStyle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2. PrimaryCa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ps层（caps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Layer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.py）：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1387670"/>
            <a:ext cx="10473055" cy="1145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" y="2438400"/>
            <a:ext cx="10183495" cy="46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929890"/>
            <a:ext cx="3799840" cy="485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0" y="3423920"/>
            <a:ext cx="2204085" cy="3644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81520" y="1226185"/>
            <a:ext cx="469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32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14460" y="1226185"/>
            <a:ext cx="469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8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80505" y="1685925"/>
            <a:ext cx="368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9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45780" y="1665605"/>
            <a:ext cx="36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2</a:t>
            </a:r>
          </a:p>
        </p:txBody>
      </p:sp>
      <p:cxnSp>
        <p:nvCxnSpPr>
          <p:cNvPr id="17" name="曲线连接符 16"/>
          <p:cNvCxnSpPr>
            <a:stCxn id="19" idx="6"/>
          </p:cNvCxnSpPr>
          <p:nvPr/>
        </p:nvCxnSpPr>
        <p:spPr>
          <a:xfrm>
            <a:off x="3356610" y="3175000"/>
            <a:ext cx="520700" cy="766445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联系 17"/>
          <p:cNvSpPr/>
          <p:nvPr/>
        </p:nvSpPr>
        <p:spPr>
          <a:xfrm>
            <a:off x="4242435" y="1379855"/>
            <a:ext cx="1200150" cy="45148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2164715" y="2931160"/>
            <a:ext cx="119189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82" y="5535930"/>
            <a:ext cx="2087880" cy="6629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422" y="4307816"/>
            <a:ext cx="373380" cy="3200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503170" y="4222506"/>
            <a:ext cx="9626600" cy="2018030"/>
            <a:chOff x="3367" y="6598"/>
            <a:chExt cx="15160" cy="31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7" y="6598"/>
              <a:ext cx="3727" cy="5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3" y="7306"/>
              <a:ext cx="14304" cy="2470"/>
            </a:xfrm>
            <a:prstGeom prst="rect">
              <a:avLst/>
            </a:prstGeom>
          </p:spPr>
        </p:pic>
      </p:grpSp>
      <p:sp>
        <p:nvSpPr>
          <p:cNvPr id="8" name="流程图: 联系 7"/>
          <p:cNvSpPr/>
          <p:nvPr/>
        </p:nvSpPr>
        <p:spPr>
          <a:xfrm>
            <a:off x="2725420" y="2420620"/>
            <a:ext cx="119189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2340610"/>
            <a:ext cx="10500995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5" y="1554267"/>
            <a:ext cx="8268335" cy="32004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5653" y="813316"/>
            <a:ext cx="4759325" cy="528955"/>
          </a:xfrm>
        </p:spPr>
        <p:txBody>
          <a:bodyPr/>
          <a:lstStyle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3. Digit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Caps层（capsLayer.py）：</a:t>
            </a:r>
          </a:p>
        </p:txBody>
      </p:sp>
      <p:sp>
        <p:nvSpPr>
          <p:cNvPr id="10" name="流程图: 联系 9"/>
          <p:cNvSpPr/>
          <p:nvPr/>
        </p:nvSpPr>
        <p:spPr>
          <a:xfrm>
            <a:off x="1849755" y="1571625"/>
            <a:ext cx="1549400" cy="28511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2053590" y="2600960"/>
            <a:ext cx="1026160" cy="34925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endCxn id="15" idx="0"/>
          </p:cNvCxnSpPr>
          <p:nvPr/>
        </p:nvCxnSpPr>
        <p:spPr>
          <a:xfrm rot="10800000" flipV="1">
            <a:off x="1939290" y="2949575"/>
            <a:ext cx="625475" cy="573405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" y="2033744"/>
            <a:ext cx="3276600" cy="30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010" y="241935"/>
            <a:ext cx="6652895" cy="96012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14205" y="3522981"/>
            <a:ext cx="8480425" cy="2734945"/>
            <a:chOff x="861" y="2128"/>
            <a:chExt cx="12726" cy="361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" y="2128"/>
              <a:ext cx="3816" cy="48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5" y="2608"/>
              <a:ext cx="12073" cy="93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5" y="3739"/>
              <a:ext cx="6085" cy="51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5" y="4459"/>
              <a:ext cx="6685" cy="49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40" y="5248"/>
              <a:ext cx="6781" cy="492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3750" y="5389880"/>
            <a:ext cx="1821815" cy="520700"/>
          </a:xfrm>
          <a:prstGeom prst="rect">
            <a:avLst/>
          </a:prstGeom>
        </p:spPr>
      </p:pic>
      <p:sp>
        <p:nvSpPr>
          <p:cNvPr id="22" name="流程图: 联系 21"/>
          <p:cNvSpPr/>
          <p:nvPr/>
        </p:nvSpPr>
        <p:spPr>
          <a:xfrm flipV="1">
            <a:off x="1790700" y="5800725"/>
            <a:ext cx="1158240" cy="52959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曲线连接符 22"/>
          <p:cNvCxnSpPr>
            <a:stCxn id="22" idx="4"/>
            <a:endCxn id="21" idx="1"/>
          </p:cNvCxnSpPr>
          <p:nvPr/>
        </p:nvCxnSpPr>
        <p:spPr>
          <a:xfrm rot="16200000">
            <a:off x="4681538" y="3338513"/>
            <a:ext cx="150495" cy="4773930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85" y="4845050"/>
            <a:ext cx="1668780" cy="3200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15" y="4615815"/>
            <a:ext cx="1036320" cy="289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75" y="3550285"/>
            <a:ext cx="1013460" cy="327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63" y="1974850"/>
            <a:ext cx="4846955" cy="112776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51791" y="706437"/>
            <a:ext cx="4759325" cy="528955"/>
          </a:xfrm>
        </p:spPr>
        <p:txBody>
          <a:bodyPr/>
          <a:lstStyle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算法：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485" y="5229860"/>
            <a:ext cx="996950" cy="344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485" y="5526405"/>
            <a:ext cx="5304790" cy="5645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485" y="6123305"/>
            <a:ext cx="1961515" cy="3035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8820" y="131445"/>
            <a:ext cx="8733155" cy="1790700"/>
          </a:xfrm>
          <a:prstGeom prst="rect">
            <a:avLst/>
          </a:prstGeom>
        </p:spPr>
      </p:pic>
      <p:sp>
        <p:nvSpPr>
          <p:cNvPr id="15" name="流程图: 联系 14"/>
          <p:cNvSpPr/>
          <p:nvPr/>
        </p:nvSpPr>
        <p:spPr>
          <a:xfrm>
            <a:off x="480695" y="197929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1310005" y="357568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1299210" y="463232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1287145" y="5276850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321" y="1305560"/>
            <a:ext cx="244602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975" y="3169285"/>
            <a:ext cx="3162300" cy="3352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0975" y="3825240"/>
            <a:ext cx="2903220" cy="3276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7485" y="4214495"/>
            <a:ext cx="4572635" cy="3124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 rot="5400000">
            <a:off x="1021080" y="1549400"/>
            <a:ext cx="39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...</a:t>
            </a:r>
          </a:p>
        </p:txBody>
      </p:sp>
      <p:sp>
        <p:nvSpPr>
          <p:cNvPr id="16" name="流程图: 联系 15"/>
          <p:cNvSpPr/>
          <p:nvPr/>
        </p:nvSpPr>
        <p:spPr>
          <a:xfrm>
            <a:off x="1152525" y="2843530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225" y="6502840"/>
            <a:ext cx="111252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40244"/>
          <a:stretch/>
        </p:blipFill>
        <p:spPr>
          <a:xfrm>
            <a:off x="6688794" y="77815"/>
            <a:ext cx="3937585" cy="36732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705" y="1329179"/>
            <a:ext cx="3955504" cy="35257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71" y="1704960"/>
            <a:ext cx="3766146" cy="3465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359" y="2779784"/>
            <a:ext cx="3860753" cy="3545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83062" y="5170815"/>
            <a:ext cx="4566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样本数量：</a:t>
            </a:r>
            <a:endParaRPr lang="en-US" altLang="zh-CN" dirty="0" smtClean="0"/>
          </a:p>
          <a:p>
            <a:r>
              <a:rPr lang="en-US" altLang="zh-CN" dirty="0" smtClean="0"/>
              <a:t>malaria_2_aug_nozip-</a:t>
            </a:r>
            <a:r>
              <a:rPr lang="en-US" altLang="zh-CN" dirty="0"/>
              <a:t>---/</a:t>
            </a:r>
            <a:r>
              <a:rPr lang="en-US" altLang="zh-CN" dirty="0" smtClean="0"/>
              <a:t>train/0 : 2351</a:t>
            </a:r>
            <a:endParaRPr lang="en-US" altLang="zh-CN" dirty="0"/>
          </a:p>
          <a:p>
            <a:r>
              <a:rPr lang="en-US" altLang="zh-CN" dirty="0"/>
              <a:t>                                            </a:t>
            </a:r>
            <a:r>
              <a:rPr lang="en-US" altLang="zh-CN" dirty="0" smtClean="0"/>
              <a:t>  /</a:t>
            </a:r>
            <a:r>
              <a:rPr lang="en-US" altLang="zh-CN" dirty="0"/>
              <a:t>1 : </a:t>
            </a:r>
            <a:r>
              <a:rPr lang="en-US" altLang="zh-CN" dirty="0" smtClean="0"/>
              <a:t>2464</a:t>
            </a:r>
          </a:p>
          <a:p>
            <a:r>
              <a:rPr lang="en-US" altLang="zh-CN" dirty="0" smtClean="0"/>
              <a:t>malaria_2_aug_nozip----/test/0 : 2500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/1 : 2557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2697" y="685800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dirty="0"/>
              <a:t>目前工</a:t>
            </a:r>
            <a:r>
              <a:rPr lang="zh-CN" altLang="en-US" dirty="0" smtClean="0"/>
              <a:t>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5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目前工</a:t>
            </a:r>
            <a:r>
              <a:rPr lang="zh-CN" altLang="en-US" dirty="0" smtClean="0"/>
              <a:t>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7" y="1503094"/>
            <a:ext cx="6096413" cy="4857315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0701"/>
          <a:stretch/>
        </p:blipFill>
        <p:spPr>
          <a:xfrm>
            <a:off x="6320667" y="1498429"/>
            <a:ext cx="5512513" cy="4861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7629" y="3076902"/>
            <a:ext cx="4483343" cy="1477328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二分类：</a:t>
            </a:r>
            <a:endParaRPr lang="en-US" altLang="zh-CN" dirty="0" smtClean="0"/>
          </a:p>
          <a:p>
            <a:r>
              <a:rPr lang="zh-CN" altLang="en-US" dirty="0" smtClean="0"/>
              <a:t>训练时最后的测试集数量：</a:t>
            </a:r>
            <a:r>
              <a:rPr lang="en-US" altLang="zh-CN" dirty="0" smtClean="0"/>
              <a:t>996</a:t>
            </a:r>
          </a:p>
          <a:p>
            <a:r>
              <a:rPr lang="en-US" altLang="zh-CN" dirty="0" smtClean="0"/>
              <a:t>Final </a:t>
            </a:r>
            <a:r>
              <a:rPr lang="en-US" altLang="zh-CN" dirty="0"/>
              <a:t>test accuracy = 99.9</a:t>
            </a:r>
            <a:r>
              <a:rPr lang="en-US" altLang="zh-CN" dirty="0" smtClean="0"/>
              <a:t>%</a:t>
            </a:r>
          </a:p>
          <a:p>
            <a:endParaRPr lang="en-US" altLang="zh-CN" dirty="0"/>
          </a:p>
          <a:p>
            <a:r>
              <a:rPr lang="en-US" altLang="zh-CN" dirty="0" smtClean="0"/>
              <a:t>Predict on test set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94.6%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420" y="233756"/>
            <a:ext cx="1720760" cy="22360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13130" y="3110372"/>
            <a:ext cx="4483343" cy="1477328"/>
          </a:xfrm>
          <a:prstGeom prst="rect">
            <a:avLst/>
          </a:prstGeom>
          <a:solidFill>
            <a:srgbClr val="EFEDE3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</a:t>
            </a:r>
            <a:r>
              <a:rPr lang="zh-CN" altLang="en-US" dirty="0" smtClean="0"/>
              <a:t>分类：</a:t>
            </a:r>
            <a:endParaRPr lang="en-US" altLang="zh-CN" dirty="0" smtClean="0"/>
          </a:p>
          <a:p>
            <a:r>
              <a:rPr lang="zh-CN" altLang="en-US" dirty="0" smtClean="0"/>
              <a:t>训练时最后的测试集数量：</a:t>
            </a:r>
            <a:r>
              <a:rPr lang="en-US" altLang="zh-CN" dirty="0" smtClean="0"/>
              <a:t>1028</a:t>
            </a:r>
          </a:p>
          <a:p>
            <a:r>
              <a:rPr lang="en-US" altLang="zh-CN" dirty="0" smtClean="0"/>
              <a:t>Final </a:t>
            </a:r>
            <a:r>
              <a:rPr lang="en-US" altLang="zh-CN" dirty="0"/>
              <a:t>test accuracy = </a:t>
            </a:r>
            <a:r>
              <a:rPr lang="en-US" altLang="zh-CN" dirty="0" smtClean="0"/>
              <a:t>97.8%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4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806" r="12604" b="18756"/>
          <a:stretch/>
        </p:blipFill>
        <p:spPr>
          <a:xfrm>
            <a:off x="744718" y="700627"/>
            <a:ext cx="5797482" cy="51538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8270" b="33298"/>
          <a:stretch/>
        </p:blipFill>
        <p:spPr>
          <a:xfrm>
            <a:off x="5682792" y="769167"/>
            <a:ext cx="6430651" cy="47904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97246" y="3167406"/>
            <a:ext cx="320511" cy="3487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92" y="1107649"/>
            <a:ext cx="5894609" cy="44802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8270" b="33298"/>
          <a:stretch/>
        </p:blipFill>
        <p:spPr>
          <a:xfrm>
            <a:off x="6535690" y="1265548"/>
            <a:ext cx="5590321" cy="41644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49732" y="3347790"/>
            <a:ext cx="307713" cy="3380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5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6403" y="2310421"/>
            <a:ext cx="8361229" cy="2098226"/>
          </a:xfrm>
        </p:spPr>
        <p:txBody>
          <a:bodyPr/>
          <a:lstStyle/>
          <a:p>
            <a:r>
              <a:rPr lang="en-US" altLang="zh-CN" cap="none" dirty="0" smtClean="0"/>
              <a:t>THE END</a:t>
            </a:r>
            <a:br>
              <a:rPr lang="en-US" altLang="zh-CN" cap="none" dirty="0" smtClean="0"/>
            </a:br>
            <a:endParaRPr lang="zh-CN" altLang="en-US" cap="none" dirty="0"/>
          </a:p>
        </p:txBody>
      </p:sp>
      <p:sp>
        <p:nvSpPr>
          <p:cNvPr id="4" name="文本框 3"/>
          <p:cNvSpPr txBox="1"/>
          <p:nvPr/>
        </p:nvSpPr>
        <p:spPr>
          <a:xfrm>
            <a:off x="8213866" y="4268310"/>
            <a:ext cx="275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侍璐琳</a:t>
            </a:r>
            <a:endParaRPr lang="en-US" altLang="zh-CN" dirty="0" smtClean="0"/>
          </a:p>
          <a:p>
            <a:r>
              <a:rPr lang="en-US" altLang="zh-CN" dirty="0" smtClean="0"/>
              <a:t>2017.11.30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431180" y="3725191"/>
            <a:ext cx="6831673" cy="1086237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THANKS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734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Suppose that the pose outputs of capsule </a:t>
            </a:r>
            <a:r>
              <a:rPr lang="en-US" altLang="zh-CN" dirty="0" smtClean="0"/>
              <a:t>A are </a:t>
            </a:r>
            <a:r>
              <a:rPr lang="en-US" altLang="zh-CN" dirty="0"/>
              <a:t>represented by a </a:t>
            </a:r>
            <a:r>
              <a:rPr lang="en-US" altLang="zh-CN" dirty="0" smtClean="0"/>
              <a:t>matrix  T</a:t>
            </a:r>
            <a:r>
              <a:rPr lang="en-US" altLang="zh-CN" baseline="-25000" dirty="0" smtClean="0"/>
              <a:t>A</a:t>
            </a:r>
            <a:r>
              <a:rPr lang="zh-CN" altLang="en-US" baseline="-25000" dirty="0" smtClean="0"/>
              <a:t>，</a:t>
            </a:r>
            <a:r>
              <a:rPr lang="en-US" altLang="zh-CN" dirty="0" smtClean="0"/>
              <a:t>and the </a:t>
            </a:r>
            <a:r>
              <a:rPr lang="en-US" altLang="zh-CN" dirty="0"/>
              <a:t>pose outputs of capsule </a:t>
            </a:r>
            <a:r>
              <a:rPr lang="en-US" altLang="zh-CN" dirty="0" smtClean="0"/>
              <a:t>B </a:t>
            </a:r>
            <a:r>
              <a:rPr lang="en-US" altLang="zh-CN" dirty="0"/>
              <a:t>are represented by a matrix  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B.</a:t>
            </a:r>
          </a:p>
          <a:p>
            <a:r>
              <a:rPr lang="zh-CN" altLang="en-US" dirty="0" smtClean="0"/>
              <a:t>如果给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A</a:t>
            </a:r>
            <a:r>
              <a:rPr lang="zh-CN" altLang="en-US" dirty="0" smtClean="0"/>
              <a:t>乘上一个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AC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关系的矩阵），得到预测向量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1</a:t>
            </a:r>
            <a:r>
              <a:rPr lang="zh-CN" altLang="en-US" dirty="0" smtClean="0"/>
              <a:t>，同理，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                  T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*</a:t>
            </a:r>
            <a:r>
              <a:rPr lang="en-US" altLang="zh-CN" dirty="0"/>
              <a:t> 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AC</a:t>
            </a:r>
            <a:r>
              <a:rPr lang="en-US" altLang="zh-CN" dirty="0" smtClean="0"/>
              <a:t>=</a:t>
            </a:r>
            <a:r>
              <a:rPr lang="en-US" altLang="zh-CN" dirty="0"/>
              <a:t> 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1</a:t>
            </a:r>
            <a:r>
              <a:rPr lang="en-US" altLang="zh-CN" dirty="0" smtClean="0"/>
              <a:t>                    T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*</a:t>
            </a:r>
            <a:r>
              <a:rPr lang="en-US" altLang="zh-CN" dirty="0"/>
              <a:t> 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BC</a:t>
            </a:r>
            <a:r>
              <a:rPr lang="en-US" altLang="zh-CN" dirty="0" smtClean="0"/>
              <a:t>=</a:t>
            </a:r>
            <a:r>
              <a:rPr lang="en-US" altLang="zh-CN" dirty="0"/>
              <a:t> 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2</a:t>
            </a:r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1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C</a:t>
            </a:r>
            <a:r>
              <a:rPr lang="en-US" altLang="zh-CN" baseline="30000" dirty="0" smtClean="0"/>
              <a:t>2</a:t>
            </a:r>
            <a:r>
              <a:rPr lang="zh-CN" altLang="en-US" dirty="0" smtClean="0"/>
              <a:t>能匹配，那么</a:t>
            </a:r>
            <a:r>
              <a:rPr lang="en-US" altLang="zh-CN" dirty="0" smtClean="0"/>
              <a:t>capsule 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capsule B </a:t>
            </a:r>
            <a:r>
              <a:rPr lang="zh-CN" altLang="en-US" dirty="0" smtClean="0"/>
              <a:t>建立起来的实例就有激活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的正确的空间关系。</a:t>
            </a:r>
            <a:endParaRPr lang="en-US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一、</a:t>
            </a:r>
            <a:r>
              <a:rPr lang="en-US" altLang="zh-CN" smtClean="0"/>
              <a:t>capsule</a:t>
            </a:r>
            <a:r>
              <a:rPr lang="zh-CN" altLang="en-US" smtClean="0"/>
              <a:t>概念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47346" y="6493244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Hinton G E,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A, Wang S D.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auto-encoders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087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685800"/>
            <a:ext cx="9486900" cy="53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486899" cy="53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685800"/>
            <a:ext cx="9496425" cy="53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482831" cy="53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1989</TotalTime>
  <Words>2062</Words>
  <Application>Microsoft Office PowerPoint</Application>
  <PresentationFormat>宽屏</PresentationFormat>
  <Paragraphs>151</Paragraphs>
  <Slides>48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Franklin Gothic Book</vt:lpstr>
      <vt:lpstr>等线</vt:lpstr>
      <vt:lpstr>华文楷体</vt:lpstr>
      <vt:lpstr>宋体</vt:lpstr>
      <vt:lpstr>Arial</vt:lpstr>
      <vt:lpstr>Times New Roman</vt:lpstr>
      <vt:lpstr>Wingdings</vt:lpstr>
      <vt:lpstr>Crop</vt:lpstr>
      <vt:lpstr>Equation.KSEE3</vt:lpstr>
      <vt:lpstr>Capsnet</vt:lpstr>
      <vt:lpstr>目录</vt:lpstr>
      <vt:lpstr>一、Capsule概念提出的背景</vt:lpstr>
      <vt:lpstr>一、capsule概念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一、capsule概念</vt:lpstr>
      <vt:lpstr>二、Capsule 层级结构图和传统NN对比</vt:lpstr>
      <vt:lpstr>三、Dynamic Routing 算法</vt:lpstr>
      <vt:lpstr>三、Dynamic Routing 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三、Dynamic Routing 算法</vt:lpstr>
      <vt:lpstr>三、损失函数</vt:lpstr>
      <vt:lpstr>四、CapsNet网络构建 </vt:lpstr>
      <vt:lpstr>四、CapsNet网络构建 </vt:lpstr>
      <vt:lpstr>PowerPoint 演示文稿</vt:lpstr>
      <vt:lpstr>PowerPoint 演示文稿</vt:lpstr>
      <vt:lpstr>PowerPoint 演示文稿</vt:lpstr>
      <vt:lpstr>五、实验结果</vt:lpstr>
      <vt:lpstr>五、核心代码</vt:lpstr>
      <vt:lpstr>PowerPoint 演示文稿</vt:lpstr>
      <vt:lpstr>PowerPoint 演示文稿</vt:lpstr>
      <vt:lpstr>PowerPoint 演示文稿</vt:lpstr>
      <vt:lpstr>目前工作</vt:lpstr>
      <vt:lpstr>目前工作</vt:lpstr>
      <vt:lpstr>PowerPoint 演示文稿</vt:lpstr>
      <vt:lpstr>PowerPoint 演示文稿</vt:lpstr>
      <vt:lpstr>THE END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</dc:creator>
  <cp:lastModifiedBy>M</cp:lastModifiedBy>
  <cp:revision>74</cp:revision>
  <dcterms:created xsi:type="dcterms:W3CDTF">2017-11-21T01:18:40Z</dcterms:created>
  <dcterms:modified xsi:type="dcterms:W3CDTF">2017-11-30T00:54:02Z</dcterms:modified>
</cp:coreProperties>
</file>